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21"/>
  </p:notesMasterIdLst>
  <p:sldIdLst>
    <p:sldId id="256" r:id="rId2"/>
    <p:sldId id="257" r:id="rId3"/>
    <p:sldId id="258" r:id="rId4"/>
    <p:sldId id="259" r:id="rId5"/>
    <p:sldId id="260" r:id="rId6"/>
    <p:sldId id="277" r:id="rId7"/>
    <p:sldId id="274" r:id="rId8"/>
    <p:sldId id="263" r:id="rId9"/>
    <p:sldId id="265" r:id="rId10"/>
    <p:sldId id="267" r:id="rId11"/>
    <p:sldId id="268" r:id="rId12"/>
    <p:sldId id="269" r:id="rId13"/>
    <p:sldId id="281" r:id="rId14"/>
    <p:sldId id="280" r:id="rId15"/>
    <p:sldId id="270" r:id="rId16"/>
    <p:sldId id="279" r:id="rId17"/>
    <p:sldId id="276" r:id="rId18"/>
    <p:sldId id="273" r:id="rId19"/>
    <p:sldId id="27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1E0E05-8DA2-453B-944A-BBCF60CDD0D4}" type="datetimeFigureOut">
              <a:rPr lang="en-US" smtClean="0"/>
              <a:pPr/>
              <a:t>4/17/2013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9C4A78-FA4C-428D-B0EC-837F7D2389A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p:txBody>
          <a:bodyPr/>
          <a:lstStyle/>
          <a:p>
            <a:pPr>
              <a:defRPr/>
            </a:pPr>
            <a:fld id="{B8E92A6A-E635-42B0-815E-5CDD7EBB5733}" type="slidenum">
              <a:rPr lang="en-GB" smtClean="0"/>
              <a:pPr>
                <a:defRPr/>
              </a:pPr>
              <a:t>17</a:t>
            </a:fld>
            <a:endParaRPr lang="en-GB" smtClean="0"/>
          </a:p>
        </p:txBody>
      </p:sp>
      <p:sp>
        <p:nvSpPr>
          <p:cNvPr id="22531" name="Rectangle 2"/>
          <p:cNvSpPr>
            <a:spLocks noGrp="1" noRot="1" noChangeAspect="1" noChangeArrowheads="1" noTextEdit="1"/>
          </p:cNvSpPr>
          <p:nvPr>
            <p:ph type="sldImg"/>
          </p:nvPr>
        </p:nvSpPr>
        <p:spPr bwMode="auto">
          <a:xfrm>
            <a:off x="1147763" y="685800"/>
            <a:ext cx="4564062" cy="342265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2" name="Rectangle 3"/>
          <p:cNvSpPr>
            <a:spLocks noGrp="1" noChangeArrowheads="1"/>
          </p:cNvSpPr>
          <p:nvPr>
            <p:ph type="body" idx="1"/>
          </p:nvPr>
        </p:nvSpPr>
        <p:spPr bwMode="auto">
          <a:xfrm>
            <a:off x="914509" y="4346069"/>
            <a:ext cx="5024181" cy="401996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4E01128-287C-4091-9DF8-6B88961C922D}" type="datetimeFigureOut">
              <a:rPr lang="en-US" smtClean="0"/>
              <a:pPr/>
              <a:t>4/17/2013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AE0CC55-2CD6-4A57-B72B-19E59540739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4E01128-287C-4091-9DF8-6B88961C922D}" type="datetimeFigureOut">
              <a:rPr lang="en-US" smtClean="0"/>
              <a:pPr/>
              <a:t>4/17/2013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AE0CC55-2CD6-4A57-B72B-19E59540739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4E01128-287C-4091-9DF8-6B88961C922D}" type="datetimeFigureOut">
              <a:rPr lang="en-US" smtClean="0"/>
              <a:pPr/>
              <a:t>4/17/2013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AE0CC55-2CD6-4A57-B72B-19E59540739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4E01128-287C-4091-9DF8-6B88961C922D}" type="datetimeFigureOut">
              <a:rPr lang="en-US" smtClean="0"/>
              <a:pPr/>
              <a:t>4/17/2013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AE0CC55-2CD6-4A57-B72B-19E59540739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4E01128-287C-4091-9DF8-6B88961C922D}" type="datetimeFigureOut">
              <a:rPr lang="en-US" smtClean="0"/>
              <a:pPr/>
              <a:t>4/17/2013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AE0CC55-2CD6-4A57-B72B-19E59540739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4E01128-287C-4091-9DF8-6B88961C922D}" type="datetimeFigureOut">
              <a:rPr lang="en-US" smtClean="0"/>
              <a:pPr/>
              <a:t>4/17/2013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AE0CC55-2CD6-4A57-B72B-19E59540739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4E01128-287C-4091-9DF8-6B88961C922D}" type="datetimeFigureOut">
              <a:rPr lang="en-US" smtClean="0"/>
              <a:pPr/>
              <a:t>4/17/2013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AE0CC55-2CD6-4A57-B72B-19E59540739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4E01128-287C-4091-9DF8-6B88961C922D}" type="datetimeFigureOut">
              <a:rPr lang="en-US" smtClean="0"/>
              <a:pPr/>
              <a:t>4/17/2013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AE0CC55-2CD6-4A57-B72B-19E59540739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4E01128-287C-4091-9DF8-6B88961C922D}" type="datetimeFigureOut">
              <a:rPr lang="en-US" smtClean="0"/>
              <a:pPr/>
              <a:t>4/17/2013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AE0CC55-2CD6-4A57-B72B-19E59540739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4E01128-287C-4091-9DF8-6B88961C922D}" type="datetimeFigureOut">
              <a:rPr lang="en-US" smtClean="0"/>
              <a:pPr/>
              <a:t>4/17/2013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AE0CC55-2CD6-4A57-B72B-19E59540739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4E01128-287C-4091-9DF8-6B88961C922D}" type="datetimeFigureOut">
              <a:rPr lang="en-US" smtClean="0"/>
              <a:pPr/>
              <a:t>4/17/2013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AE0CC55-2CD6-4A57-B72B-19E59540739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4E01128-287C-4091-9DF8-6B88961C922D}" type="datetimeFigureOut">
              <a:rPr lang="en-US" smtClean="0"/>
              <a:pPr/>
              <a:t>4/17/2013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AE0CC55-2CD6-4A57-B72B-19E59540739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Access To Finance</a:t>
            </a:r>
            <a:endParaRPr lang="en-US" dirty="0"/>
          </a:p>
        </p:txBody>
      </p:sp>
      <p:sp>
        <p:nvSpPr>
          <p:cNvPr id="3" name="Subtitle 2"/>
          <p:cNvSpPr>
            <a:spLocks noGrp="1"/>
          </p:cNvSpPr>
          <p:nvPr>
            <p:ph type="subTitle" idx="1"/>
          </p:nvPr>
        </p:nvSpPr>
        <p:spPr/>
        <p:txBody>
          <a:bodyPr/>
          <a:lstStyle/>
          <a:p>
            <a:r>
              <a:rPr lang="en-US" dirty="0" smtClean="0"/>
              <a:t>And Value Chains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Advantages and Disadvantages of </a:t>
            </a:r>
            <a:r>
              <a:rPr lang="en-US" sz="3200" dirty="0" err="1" smtClean="0"/>
              <a:t>Maqiti</a:t>
            </a:r>
            <a:endParaRPr lang="en-US" sz="3200" dirty="0"/>
          </a:p>
        </p:txBody>
      </p:sp>
      <p:graphicFrame>
        <p:nvGraphicFramePr>
          <p:cNvPr id="3" name="Table 2"/>
          <p:cNvGraphicFramePr>
            <a:graphicFrameLocks noGrp="1"/>
          </p:cNvGraphicFramePr>
          <p:nvPr/>
        </p:nvGraphicFramePr>
        <p:xfrm>
          <a:off x="228600" y="1330363"/>
          <a:ext cx="8686799" cy="5332027"/>
        </p:xfrm>
        <a:graphic>
          <a:graphicData uri="http://schemas.openxmlformats.org/drawingml/2006/table">
            <a:tbl>
              <a:tblPr/>
              <a:tblGrid>
                <a:gridCol w="3657600"/>
                <a:gridCol w="439947"/>
                <a:gridCol w="4589252"/>
              </a:tblGrid>
              <a:tr h="530585">
                <a:tc>
                  <a:txBody>
                    <a:bodyPr/>
                    <a:lstStyle/>
                    <a:p>
                      <a:pPr marL="0" marR="0">
                        <a:lnSpc>
                          <a:spcPct val="115000"/>
                        </a:lnSpc>
                        <a:spcBef>
                          <a:spcPts val="0"/>
                        </a:spcBef>
                        <a:spcAft>
                          <a:spcPts val="0"/>
                        </a:spcAft>
                      </a:pPr>
                      <a:r>
                        <a:rPr lang="en-US" sz="3200" b="1" dirty="0">
                          <a:latin typeface="Comic Sans MS" pitchFamily="66" charset="0"/>
                          <a:ea typeface="Calibri"/>
                          <a:cs typeface="Times New Roman"/>
                        </a:rPr>
                        <a:t>Advantages</a:t>
                      </a: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3200" b="1" dirty="0">
                        <a:latin typeface="Comic Sans MS" pitchFamily="66" charset="0"/>
                        <a:ea typeface="Calibri"/>
                        <a:cs typeface="Times New Roman"/>
                      </a:endParaRP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3200" b="1" dirty="0">
                          <a:latin typeface="Comic Sans MS" pitchFamily="66" charset="0"/>
                          <a:ea typeface="Calibri"/>
                          <a:cs typeface="Times New Roman"/>
                        </a:rPr>
                        <a:t>Disadvantages</a:t>
                      </a: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283">
                <a:tc>
                  <a:txBody>
                    <a:bodyPr/>
                    <a:lstStyle/>
                    <a:p>
                      <a:pPr marL="0" marR="0">
                        <a:lnSpc>
                          <a:spcPct val="115000"/>
                        </a:lnSpc>
                        <a:spcBef>
                          <a:spcPts val="0"/>
                        </a:spcBef>
                        <a:spcAft>
                          <a:spcPts val="0"/>
                        </a:spcAft>
                      </a:pPr>
                      <a:r>
                        <a:rPr lang="en-US" sz="1800" b="1" dirty="0">
                          <a:solidFill>
                            <a:schemeClr val="tx2">
                              <a:lumMod val="75000"/>
                            </a:schemeClr>
                          </a:solidFill>
                          <a:latin typeface="Comic Sans MS" pitchFamily="66" charset="0"/>
                          <a:ea typeface="Calibri"/>
                          <a:cs typeface="Times New Roman"/>
                        </a:rPr>
                        <a:t>Farmer Gets Highest Price</a:t>
                      </a: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700" b="1" dirty="0">
                          <a:solidFill>
                            <a:srgbClr val="FFC000"/>
                          </a:solidFill>
                          <a:latin typeface="Comic Sans MS" pitchFamily="66" charset="0"/>
                          <a:ea typeface="Calibri"/>
                          <a:cs typeface="Times New Roman"/>
                        </a:rPr>
                        <a:t>Can not produce at whole sale prices</a:t>
                      </a: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322">
                <a:tc>
                  <a:txBody>
                    <a:bodyPr/>
                    <a:lstStyle/>
                    <a:p>
                      <a:pPr marL="0" marR="0">
                        <a:lnSpc>
                          <a:spcPct val="115000"/>
                        </a:lnSpc>
                        <a:spcBef>
                          <a:spcPts val="0"/>
                        </a:spcBef>
                        <a:spcAft>
                          <a:spcPts val="0"/>
                        </a:spcAft>
                      </a:pPr>
                      <a:r>
                        <a:rPr lang="en-US" sz="1800" b="1" dirty="0">
                          <a:solidFill>
                            <a:schemeClr val="tx2">
                              <a:lumMod val="75000"/>
                            </a:schemeClr>
                          </a:solidFill>
                          <a:latin typeface="Comic Sans MS" pitchFamily="66" charset="0"/>
                          <a:ea typeface="Calibri"/>
                          <a:cs typeface="Times New Roman"/>
                        </a:rPr>
                        <a:t>Buyer gets lowest Price</a:t>
                      </a: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700" b="1" dirty="0">
                          <a:solidFill>
                            <a:srgbClr val="FFC000"/>
                          </a:solidFill>
                          <a:latin typeface="Comic Sans MS" pitchFamily="66" charset="0"/>
                          <a:ea typeface="Calibri"/>
                          <a:cs typeface="Times New Roman"/>
                        </a:rPr>
                        <a:t>Will never enter processing value chains</a:t>
                      </a: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543">
                <a:tc>
                  <a:txBody>
                    <a:bodyPr/>
                    <a:lstStyle/>
                    <a:p>
                      <a:pPr marL="0" marR="0">
                        <a:lnSpc>
                          <a:spcPct val="115000"/>
                        </a:lnSpc>
                        <a:spcBef>
                          <a:spcPts val="0"/>
                        </a:spcBef>
                        <a:spcAft>
                          <a:spcPts val="0"/>
                        </a:spcAft>
                      </a:pPr>
                      <a:r>
                        <a:rPr lang="en-US" sz="1800" b="1" dirty="0">
                          <a:solidFill>
                            <a:schemeClr val="tx2">
                              <a:lumMod val="75000"/>
                            </a:schemeClr>
                          </a:solidFill>
                          <a:latin typeface="Comic Sans MS" pitchFamily="66" charset="0"/>
                          <a:ea typeface="Calibri"/>
                          <a:cs typeface="Times New Roman"/>
                        </a:rPr>
                        <a:t>Copes with inefficient production systems</a:t>
                      </a: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700" b="1" dirty="0">
                          <a:solidFill>
                            <a:srgbClr val="FFC000"/>
                          </a:solidFill>
                          <a:latin typeface="Comic Sans MS" pitchFamily="66" charset="0"/>
                          <a:ea typeface="Calibri"/>
                          <a:cs typeface="Times New Roman"/>
                        </a:rPr>
                        <a:t>Will never compete with efficient production</a:t>
                      </a: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0565">
                <a:tc>
                  <a:txBody>
                    <a:bodyPr/>
                    <a:lstStyle/>
                    <a:p>
                      <a:pPr marL="0" marR="0">
                        <a:lnSpc>
                          <a:spcPct val="115000"/>
                        </a:lnSpc>
                        <a:spcBef>
                          <a:spcPts val="0"/>
                        </a:spcBef>
                        <a:spcAft>
                          <a:spcPts val="0"/>
                        </a:spcAft>
                      </a:pPr>
                      <a:r>
                        <a:rPr lang="en-US" sz="1800" b="1" dirty="0">
                          <a:solidFill>
                            <a:schemeClr val="tx2">
                              <a:lumMod val="75000"/>
                            </a:schemeClr>
                          </a:solidFill>
                          <a:latin typeface="Comic Sans MS" pitchFamily="66" charset="0"/>
                          <a:ea typeface="Calibri"/>
                          <a:cs typeface="Times New Roman"/>
                        </a:rPr>
                        <a:t>Keeps more people working on the land</a:t>
                      </a: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700" b="1" dirty="0">
                          <a:solidFill>
                            <a:srgbClr val="FFC000"/>
                          </a:solidFill>
                          <a:latin typeface="Comic Sans MS" pitchFamily="66" charset="0"/>
                          <a:ea typeface="Calibri"/>
                          <a:cs typeface="Times New Roman"/>
                        </a:rPr>
                        <a:t>Agricultural production will never break out of the subsistence sector</a:t>
                      </a: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543">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700" b="1" dirty="0" smtClean="0">
                          <a:solidFill>
                            <a:srgbClr val="FFC000"/>
                          </a:solidFill>
                          <a:latin typeface="Comic Sans MS" pitchFamily="66" charset="0"/>
                          <a:ea typeface="Calibri"/>
                          <a:cs typeface="Times New Roman"/>
                        </a:rPr>
                        <a:t>Insufficient returns to contribute to overheads such as bank loan</a:t>
                      </a:r>
                      <a:endParaRPr lang="en-US" sz="1700" b="1" dirty="0">
                        <a:solidFill>
                          <a:srgbClr val="FFC000"/>
                        </a:solidFill>
                        <a:latin typeface="Comic Sans MS" pitchFamily="66" charset="0"/>
                        <a:ea typeface="Calibri"/>
                        <a:cs typeface="Times New Roman"/>
                      </a:endParaRP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1213">
                <a:tc>
                  <a:txBody>
                    <a:bodyPr/>
                    <a:lstStyle/>
                    <a:p>
                      <a:pPr marL="0" marR="0">
                        <a:lnSpc>
                          <a:spcPct val="115000"/>
                        </a:lnSpc>
                        <a:spcBef>
                          <a:spcPts val="0"/>
                        </a:spcBef>
                        <a:spcAft>
                          <a:spcPts val="0"/>
                        </a:spcAft>
                      </a:pPr>
                      <a:endParaRPr lang="en-US" sz="1100">
                        <a:latin typeface="Calibri"/>
                        <a:ea typeface="Calibri"/>
                        <a:cs typeface="Times New Roman"/>
                      </a:endParaRP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700" b="1" dirty="0" smtClean="0">
                          <a:solidFill>
                            <a:srgbClr val="FFC000"/>
                          </a:solidFill>
                          <a:latin typeface="Comic Sans MS" pitchFamily="66" charset="0"/>
                          <a:ea typeface="Calibri"/>
                          <a:cs typeface="Times New Roman"/>
                        </a:rPr>
                        <a:t>Limited</a:t>
                      </a:r>
                      <a:r>
                        <a:rPr lang="en-US" sz="1700" b="1" baseline="0" dirty="0" smtClean="0">
                          <a:solidFill>
                            <a:srgbClr val="FFC000"/>
                          </a:solidFill>
                          <a:latin typeface="Comic Sans MS" pitchFamily="66" charset="0"/>
                          <a:ea typeface="Calibri"/>
                          <a:cs typeface="Times New Roman"/>
                        </a:rPr>
                        <a:t> to the size of the </a:t>
                      </a:r>
                      <a:r>
                        <a:rPr lang="en-US" sz="1700" b="1" baseline="0" dirty="0" err="1" smtClean="0">
                          <a:solidFill>
                            <a:srgbClr val="FFC000"/>
                          </a:solidFill>
                          <a:latin typeface="Comic Sans MS" pitchFamily="66" charset="0"/>
                          <a:ea typeface="Calibri"/>
                          <a:cs typeface="Times New Roman"/>
                        </a:rPr>
                        <a:t>Maqiti</a:t>
                      </a:r>
                      <a:r>
                        <a:rPr lang="en-US" sz="1700" b="1" baseline="0" dirty="0" smtClean="0">
                          <a:solidFill>
                            <a:srgbClr val="FFC000"/>
                          </a:solidFill>
                          <a:latin typeface="Comic Sans MS" pitchFamily="66" charset="0"/>
                          <a:ea typeface="Calibri"/>
                          <a:cs typeface="Times New Roman"/>
                        </a:rPr>
                        <a:t> market</a:t>
                      </a:r>
                      <a:endParaRPr lang="en-US" sz="1700" b="1" dirty="0">
                        <a:solidFill>
                          <a:srgbClr val="FFC000"/>
                        </a:solidFill>
                        <a:latin typeface="Comic Sans MS" pitchFamily="66" charset="0"/>
                        <a:ea typeface="Calibri"/>
                        <a:cs typeface="Times New Roman"/>
                      </a:endParaRP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543">
                <a:tc>
                  <a:txBody>
                    <a:bodyPr/>
                    <a:lstStyle/>
                    <a:p>
                      <a:pPr marL="0" marR="0">
                        <a:lnSpc>
                          <a:spcPct val="115000"/>
                        </a:lnSpc>
                        <a:spcBef>
                          <a:spcPts val="0"/>
                        </a:spcBef>
                        <a:spcAft>
                          <a:spcPts val="0"/>
                        </a:spcAft>
                      </a:pPr>
                      <a:endParaRPr lang="en-US" sz="1100">
                        <a:latin typeface="Calibri"/>
                        <a:ea typeface="Calibri"/>
                        <a:cs typeface="Times New Roman"/>
                      </a:endParaRP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700" b="1" dirty="0">
                          <a:solidFill>
                            <a:srgbClr val="FFC000"/>
                          </a:solidFill>
                          <a:latin typeface="Comic Sans MS" pitchFamily="66" charset="0"/>
                          <a:ea typeface="Calibri"/>
                          <a:cs typeface="Times New Roman"/>
                        </a:rPr>
                        <a:t>Hard to produce in bulk or consistent </a:t>
                      </a:r>
                      <a:r>
                        <a:rPr lang="en-US" sz="1700" b="1" dirty="0" smtClean="0">
                          <a:solidFill>
                            <a:srgbClr val="FFC000"/>
                          </a:solidFill>
                          <a:latin typeface="Comic Sans MS" pitchFamily="66" charset="0"/>
                          <a:ea typeface="Calibri"/>
                          <a:cs typeface="Times New Roman"/>
                        </a:rPr>
                        <a:t>quantities. Can’t grow.</a:t>
                      </a:r>
                      <a:endParaRPr lang="en-US" sz="1700" b="1" dirty="0">
                        <a:solidFill>
                          <a:srgbClr val="FFC000"/>
                        </a:solidFill>
                        <a:latin typeface="Comic Sans MS" pitchFamily="66" charset="0"/>
                        <a:ea typeface="Calibri"/>
                        <a:cs typeface="Times New Roman"/>
                      </a:endParaRP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0565">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700" b="1" dirty="0">
                          <a:solidFill>
                            <a:srgbClr val="FFC000"/>
                          </a:solidFill>
                          <a:latin typeface="Comic Sans MS" pitchFamily="66" charset="0"/>
                          <a:ea typeface="Calibri"/>
                          <a:cs typeface="Times New Roman"/>
                        </a:rPr>
                        <a:t>Always at risk to imports of cheaper efficiently produced products</a:t>
                      </a: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543">
                <a:tc>
                  <a:txBody>
                    <a:bodyPr/>
                    <a:lstStyle/>
                    <a:p>
                      <a:pPr marL="0" marR="0">
                        <a:lnSpc>
                          <a:spcPct val="115000"/>
                        </a:lnSpc>
                        <a:spcBef>
                          <a:spcPts val="0"/>
                        </a:spcBef>
                        <a:spcAft>
                          <a:spcPts val="0"/>
                        </a:spcAft>
                      </a:pPr>
                      <a:endParaRPr lang="en-US" sz="1100">
                        <a:latin typeface="Calibri"/>
                        <a:ea typeface="Calibri"/>
                        <a:cs typeface="Times New Roman"/>
                      </a:endParaRP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700" b="1" dirty="0">
                          <a:solidFill>
                            <a:srgbClr val="FFC000"/>
                          </a:solidFill>
                          <a:latin typeface="Comic Sans MS" pitchFamily="66" charset="0"/>
                          <a:ea typeface="Calibri"/>
                          <a:cs typeface="Times New Roman"/>
                        </a:rPr>
                        <a:t>Does not </a:t>
                      </a:r>
                      <a:r>
                        <a:rPr lang="en-US" sz="1700" b="1" dirty="0" smtClean="0">
                          <a:solidFill>
                            <a:srgbClr val="FFC000"/>
                          </a:solidFill>
                          <a:latin typeface="Comic Sans MS" pitchFamily="66" charset="0"/>
                          <a:ea typeface="Calibri"/>
                          <a:cs typeface="Times New Roman"/>
                        </a:rPr>
                        <a:t>encourage</a:t>
                      </a:r>
                      <a:r>
                        <a:rPr lang="en-US" sz="1700" b="1" baseline="0" dirty="0" smtClean="0">
                          <a:solidFill>
                            <a:srgbClr val="FFC000"/>
                          </a:solidFill>
                          <a:latin typeface="Comic Sans MS" pitchFamily="66" charset="0"/>
                          <a:ea typeface="Calibri"/>
                          <a:cs typeface="Times New Roman"/>
                        </a:rPr>
                        <a:t> </a:t>
                      </a:r>
                      <a:r>
                        <a:rPr lang="en-US" sz="1700" b="1" dirty="0" smtClean="0">
                          <a:solidFill>
                            <a:srgbClr val="FFC000"/>
                          </a:solidFill>
                          <a:latin typeface="Comic Sans MS" pitchFamily="66" charset="0"/>
                          <a:ea typeface="Calibri"/>
                          <a:cs typeface="Times New Roman"/>
                        </a:rPr>
                        <a:t>production efficiency</a:t>
                      </a:r>
                      <a:endParaRPr lang="en-US" sz="1700" b="1" dirty="0">
                        <a:solidFill>
                          <a:srgbClr val="FFC000"/>
                        </a:solidFill>
                        <a:latin typeface="Comic Sans MS" pitchFamily="66" charset="0"/>
                        <a:ea typeface="Calibri"/>
                        <a:cs typeface="Times New Roman"/>
                      </a:endParaRPr>
                    </a:p>
                  </a:txBody>
                  <a:tcPr marL="65713" marR="657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we doing</a:t>
            </a:r>
            <a:endParaRPr lang="en-US" dirty="0"/>
          </a:p>
        </p:txBody>
      </p:sp>
      <p:sp>
        <p:nvSpPr>
          <p:cNvPr id="3" name="TextBox 2"/>
          <p:cNvSpPr txBox="1"/>
          <p:nvPr/>
        </p:nvSpPr>
        <p:spPr>
          <a:xfrm>
            <a:off x="990600" y="1219200"/>
            <a:ext cx="7848600" cy="1754326"/>
          </a:xfrm>
          <a:prstGeom prst="rect">
            <a:avLst/>
          </a:prstGeom>
          <a:noFill/>
        </p:spPr>
        <p:txBody>
          <a:bodyPr wrap="square" rtlCol="0">
            <a:spAutoFit/>
          </a:bodyPr>
          <a:lstStyle/>
          <a:p>
            <a:r>
              <a:rPr lang="en-US" dirty="0" smtClean="0">
                <a:solidFill>
                  <a:srgbClr val="FFC000"/>
                </a:solidFill>
              </a:rPr>
              <a:t>International Trade Center, working with the Fiji Crop and Livestock Council and the recently established Credit Risk Task Force are working on four solutions to rebuild confidence between banks and farmers. This is a structured approach to investment appraisal for SME’s and is designed to properly assess the RISK.</a:t>
            </a:r>
          </a:p>
          <a:p>
            <a:endParaRPr lang="en-US" dirty="0">
              <a:solidFill>
                <a:srgbClr val="FFC000"/>
              </a:solidFill>
            </a:endParaRPr>
          </a:p>
        </p:txBody>
      </p:sp>
      <p:sp>
        <p:nvSpPr>
          <p:cNvPr id="4" name="TextBox 3"/>
          <p:cNvSpPr txBox="1"/>
          <p:nvPr/>
        </p:nvSpPr>
        <p:spPr>
          <a:xfrm>
            <a:off x="838200" y="3124200"/>
            <a:ext cx="8001000" cy="2862322"/>
          </a:xfrm>
          <a:prstGeom prst="rect">
            <a:avLst/>
          </a:prstGeom>
          <a:noFill/>
        </p:spPr>
        <p:txBody>
          <a:bodyPr wrap="square" rtlCol="0">
            <a:spAutoFit/>
          </a:bodyPr>
          <a:lstStyle/>
          <a:p>
            <a:pPr marL="342900" indent="-342900">
              <a:buFont typeface="+mj-lt"/>
              <a:buAutoNum type="arabicPeriod"/>
            </a:pPr>
            <a:r>
              <a:rPr lang="en-US" dirty="0" smtClean="0">
                <a:solidFill>
                  <a:srgbClr val="FFC000"/>
                </a:solidFill>
              </a:rPr>
              <a:t>Developing a farm management manual that reflects the reality of farming in Fiji and will therefore be conservative in its projections</a:t>
            </a:r>
          </a:p>
          <a:p>
            <a:pPr marL="342900" indent="-342900">
              <a:buFont typeface="+mj-lt"/>
              <a:buAutoNum type="arabicPeriod"/>
            </a:pPr>
            <a:endParaRPr lang="en-US" dirty="0" smtClean="0">
              <a:solidFill>
                <a:srgbClr val="FFC000"/>
              </a:solidFill>
            </a:endParaRPr>
          </a:p>
          <a:p>
            <a:pPr marL="342900" indent="-342900">
              <a:buFont typeface="+mj-lt"/>
              <a:buAutoNum type="arabicPeriod"/>
            </a:pPr>
            <a:r>
              <a:rPr lang="en-US" dirty="0" smtClean="0">
                <a:solidFill>
                  <a:srgbClr val="FFC000"/>
                </a:solidFill>
              </a:rPr>
              <a:t>To introduce proven “Access To Finance” mechanisms  to all stakeholders. (Support Structure, Loan Com and Training)</a:t>
            </a:r>
          </a:p>
          <a:p>
            <a:pPr marL="342900" indent="-342900">
              <a:buFont typeface="+mj-lt"/>
              <a:buAutoNum type="arabicPeriod"/>
            </a:pPr>
            <a:endParaRPr lang="en-US" dirty="0">
              <a:solidFill>
                <a:srgbClr val="FFC000"/>
              </a:solidFill>
            </a:endParaRPr>
          </a:p>
          <a:p>
            <a:pPr marL="342900" indent="-342900">
              <a:buFont typeface="+mj-lt"/>
              <a:buAutoNum type="arabicPeriod"/>
            </a:pPr>
            <a:r>
              <a:rPr lang="en-US" dirty="0" smtClean="0">
                <a:solidFill>
                  <a:srgbClr val="FFC000"/>
                </a:solidFill>
              </a:rPr>
              <a:t>Funding the Council  to improve farmer representation</a:t>
            </a:r>
          </a:p>
          <a:p>
            <a:pPr marL="342900" indent="-342900">
              <a:buFont typeface="+mj-lt"/>
              <a:buAutoNum type="arabicPeriod"/>
            </a:pPr>
            <a:endParaRPr lang="en-US" dirty="0" smtClean="0">
              <a:solidFill>
                <a:srgbClr val="FFC000"/>
              </a:solidFill>
            </a:endParaRPr>
          </a:p>
          <a:p>
            <a:pPr marL="342900" indent="-342900">
              <a:buFont typeface="+mj-lt"/>
              <a:buAutoNum type="arabicPeriod"/>
            </a:pPr>
            <a:r>
              <a:rPr lang="en-US" dirty="0" smtClean="0">
                <a:solidFill>
                  <a:srgbClr val="FFC000"/>
                </a:solidFill>
              </a:rPr>
              <a:t>Working with agencies (FNU, FDB, FCLC,MOA) to properly   host these system after the project ends.</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Farm Manual</a:t>
            </a:r>
            <a:endParaRPr lang="en-US" dirty="0"/>
          </a:p>
        </p:txBody>
      </p:sp>
      <p:sp>
        <p:nvSpPr>
          <p:cNvPr id="3" name="TextBox 2"/>
          <p:cNvSpPr txBox="1"/>
          <p:nvPr/>
        </p:nvSpPr>
        <p:spPr>
          <a:xfrm>
            <a:off x="1371600" y="1600200"/>
            <a:ext cx="6781800" cy="4401205"/>
          </a:xfrm>
          <a:prstGeom prst="rect">
            <a:avLst/>
          </a:prstGeom>
          <a:noFill/>
        </p:spPr>
        <p:txBody>
          <a:bodyPr wrap="square" rtlCol="0">
            <a:spAutoFit/>
          </a:bodyPr>
          <a:lstStyle/>
          <a:p>
            <a:pPr marL="342900" indent="-342900">
              <a:buFont typeface="+mj-lt"/>
              <a:buAutoNum type="arabicPeriod"/>
            </a:pPr>
            <a:r>
              <a:rPr lang="en-US" sz="2000" dirty="0" smtClean="0">
                <a:solidFill>
                  <a:srgbClr val="FFC000"/>
                </a:solidFill>
              </a:rPr>
              <a:t>Standardized format for analysis of all crops</a:t>
            </a:r>
          </a:p>
          <a:p>
            <a:pPr marL="342900" indent="-342900">
              <a:buFont typeface="+mj-lt"/>
              <a:buAutoNum type="arabicPeriod"/>
            </a:pPr>
            <a:endParaRPr lang="en-US" sz="2000" dirty="0" smtClean="0">
              <a:solidFill>
                <a:srgbClr val="FFC000"/>
              </a:solidFill>
            </a:endParaRPr>
          </a:p>
          <a:p>
            <a:pPr marL="342900" indent="-342900">
              <a:buFont typeface="+mj-lt"/>
              <a:buAutoNum type="arabicPeriod"/>
            </a:pPr>
            <a:r>
              <a:rPr lang="en-US" sz="2000" dirty="0" smtClean="0">
                <a:solidFill>
                  <a:srgbClr val="FFC000"/>
                </a:solidFill>
              </a:rPr>
              <a:t>Comparative analysis of different efficiency scenarios to determine how </a:t>
            </a:r>
            <a:r>
              <a:rPr lang="en-US" sz="2000" smtClean="0">
                <a:solidFill>
                  <a:srgbClr val="FFC000"/>
                </a:solidFill>
              </a:rPr>
              <a:t>to improve</a:t>
            </a:r>
            <a:endParaRPr lang="en-US" sz="2000" dirty="0" smtClean="0">
              <a:solidFill>
                <a:srgbClr val="FFC000"/>
              </a:solidFill>
            </a:endParaRPr>
          </a:p>
          <a:p>
            <a:pPr marL="342900" indent="-342900">
              <a:buFont typeface="+mj-lt"/>
              <a:buAutoNum type="arabicPeriod"/>
            </a:pPr>
            <a:endParaRPr lang="en-US" sz="2000" dirty="0" smtClean="0">
              <a:solidFill>
                <a:srgbClr val="FFC000"/>
              </a:solidFill>
            </a:endParaRPr>
          </a:p>
          <a:p>
            <a:pPr marL="342900" indent="-342900">
              <a:buFont typeface="+mj-lt"/>
              <a:buAutoNum type="arabicPeriod"/>
            </a:pPr>
            <a:r>
              <a:rPr lang="en-US" sz="2000" dirty="0" smtClean="0">
                <a:solidFill>
                  <a:srgbClr val="FFC000"/>
                </a:solidFill>
              </a:rPr>
              <a:t>Assessment parameters will be agreed by all stakeholders</a:t>
            </a:r>
          </a:p>
          <a:p>
            <a:pPr marL="342900" indent="-342900">
              <a:buFont typeface="+mj-lt"/>
              <a:buAutoNum type="arabicPeriod"/>
            </a:pPr>
            <a:endParaRPr lang="en-US" sz="2000" dirty="0" smtClean="0">
              <a:solidFill>
                <a:srgbClr val="FFC000"/>
              </a:solidFill>
            </a:endParaRPr>
          </a:p>
          <a:p>
            <a:pPr marL="342900" indent="-342900">
              <a:buFont typeface="+mj-lt"/>
              <a:buAutoNum type="arabicPeriod"/>
            </a:pPr>
            <a:r>
              <a:rPr lang="en-US" sz="2000" dirty="0" smtClean="0">
                <a:solidFill>
                  <a:srgbClr val="FFC000"/>
                </a:solidFill>
              </a:rPr>
              <a:t>Multilayered document to cover financial and non financial aspects for better risk assessment.</a:t>
            </a:r>
          </a:p>
          <a:p>
            <a:pPr marL="342900" indent="-342900">
              <a:buFont typeface="+mj-lt"/>
              <a:buAutoNum type="arabicPeriod"/>
            </a:pPr>
            <a:endParaRPr lang="en-US" sz="2000" dirty="0" smtClean="0">
              <a:solidFill>
                <a:srgbClr val="FFC000"/>
              </a:solidFill>
            </a:endParaRPr>
          </a:p>
          <a:p>
            <a:pPr marL="342900" indent="-342900">
              <a:buFont typeface="+mj-lt"/>
              <a:buAutoNum type="arabicPeriod"/>
            </a:pPr>
            <a:r>
              <a:rPr lang="en-US" sz="2000" dirty="0" smtClean="0">
                <a:solidFill>
                  <a:srgbClr val="FFC000"/>
                </a:solidFill>
              </a:rPr>
              <a:t>Most importantly, data will be drawn up in Fiji by using actual data from our farmers, not research data or world best parameters</a:t>
            </a:r>
            <a:endParaRPr lang="en-US" sz="2000" dirty="0">
              <a:solidFill>
                <a:srgbClr val="FFC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Manual Layers</a:t>
            </a:r>
            <a:endParaRPr lang="en-US" dirty="0"/>
          </a:p>
        </p:txBody>
      </p:sp>
      <p:sp>
        <p:nvSpPr>
          <p:cNvPr id="35841" name="Rectangle 1"/>
          <p:cNvSpPr>
            <a:spLocks noChangeArrowheads="1"/>
          </p:cNvSpPr>
          <p:nvPr/>
        </p:nvSpPr>
        <p:spPr bwMode="auto">
          <a:xfrm>
            <a:off x="0" y="1600200"/>
            <a:ext cx="9144000" cy="4247317"/>
          </a:xfrm>
          <a:prstGeom prst="rect">
            <a:avLst/>
          </a:prstGeom>
          <a:noFill/>
          <a:ln w="9525">
            <a:noFill/>
            <a:miter lim="800000"/>
            <a:headEnd/>
            <a:tailEnd/>
          </a:ln>
          <a:effectLst/>
        </p:spPr>
        <p:txBody>
          <a:bodyPr vert="horz" wrap="square" lIns="457056" tIns="0" rIns="0" bIns="0" numCol="1" anchor="ctr" anchorCtr="0" compatLnSpc="1">
            <a:prstTxWarp prst="textNoShape">
              <a:avLst/>
            </a:prstTxWarp>
            <a:spAutoFit/>
          </a:bodyPr>
          <a:lstStyle/>
          <a:p>
            <a:pPr fontAlgn="base">
              <a:spcBef>
                <a:spcPct val="0"/>
              </a:spcBef>
              <a:spcAft>
                <a:spcPct val="0"/>
              </a:spcAft>
            </a:pPr>
            <a:r>
              <a:rPr lang="en-AU" b="1" dirty="0" smtClean="0">
                <a:solidFill>
                  <a:srgbClr val="FFC000"/>
                </a:solidFill>
                <a:latin typeface="Arial" pitchFamily="34" charset="0"/>
                <a:ea typeface="Times New Roman" pitchFamily="18" charset="0"/>
                <a:cs typeface="Arial" pitchFamily="34" charset="0"/>
              </a:rPr>
              <a:t>FINANCIAL LAYERS</a:t>
            </a:r>
          </a:p>
          <a:p>
            <a:pPr fontAlgn="base">
              <a:spcBef>
                <a:spcPct val="0"/>
              </a:spcBef>
              <a:spcAft>
                <a:spcPct val="0"/>
              </a:spcAft>
            </a:pPr>
            <a:endParaRPr lang="en-AU" sz="1200" b="1" dirty="0" smtClean="0">
              <a:solidFill>
                <a:srgbClr val="FFC000"/>
              </a:solidFill>
              <a:latin typeface="Arial" pitchFamily="34" charset="0"/>
              <a:ea typeface="Times New Roman" pitchFamily="18" charset="0"/>
              <a:cs typeface="Arial" pitchFamily="34" charset="0"/>
            </a:endParaRPr>
          </a:p>
          <a:p>
            <a:pPr marL="228600" indent="-228600" fontAlgn="base">
              <a:spcBef>
                <a:spcPct val="0"/>
              </a:spcBef>
              <a:spcAft>
                <a:spcPct val="0"/>
              </a:spcAft>
              <a:buFont typeface="+mj-lt"/>
              <a:buAutoNum type="arabicPeriod"/>
            </a:pPr>
            <a:r>
              <a:rPr kumimoji="0" lang="en-AU" sz="1600" b="0" i="0" u="none" strike="noStrike" cap="none" normalizeH="0" baseline="0" dirty="0" smtClean="0">
                <a:ln>
                  <a:noFill/>
                </a:ln>
                <a:solidFill>
                  <a:srgbClr val="FFC000"/>
                </a:solidFill>
                <a:effectLst/>
                <a:latin typeface="Arial" pitchFamily="34" charset="0"/>
                <a:ea typeface="Times New Roman" pitchFamily="18" charset="0"/>
                <a:cs typeface="Arial" pitchFamily="34" charset="0"/>
              </a:rPr>
              <a:t>Enterprise specific Technical data  to derive :</a:t>
            </a:r>
            <a:endParaRPr kumimoji="0" lang="en-US" sz="1600" b="0" i="0" u="none" strike="noStrike" cap="none" normalizeH="0" baseline="0" dirty="0" smtClean="0">
              <a:ln>
                <a:noFill/>
              </a:ln>
              <a:solidFill>
                <a:srgbClr val="FFC000"/>
              </a:solidFill>
              <a:effectLst/>
              <a:latin typeface="Arial" pitchFamily="34" charset="0"/>
              <a:cs typeface="Arial" pitchFamily="34" charset="0"/>
            </a:endParaRPr>
          </a:p>
          <a:p>
            <a:pPr marL="228600" indent="-228600" eaLnBrk="0" fontAlgn="base" hangingPunct="0">
              <a:spcBef>
                <a:spcPct val="0"/>
              </a:spcBef>
              <a:spcAft>
                <a:spcPct val="0"/>
              </a:spcAft>
              <a:buFont typeface="+mj-lt"/>
              <a:buAutoNum type="arabicPeriod"/>
            </a:pPr>
            <a:r>
              <a:rPr kumimoji="0" lang="en-AU" sz="1600" b="0" i="0" u="none" strike="noStrike" cap="none" normalizeH="0" baseline="0" dirty="0" smtClean="0">
                <a:ln>
                  <a:noFill/>
                </a:ln>
                <a:solidFill>
                  <a:srgbClr val="FFC000"/>
                </a:solidFill>
                <a:effectLst/>
                <a:latin typeface="Arial" pitchFamily="34" charset="0"/>
                <a:ea typeface="Times New Roman" pitchFamily="18" charset="0"/>
                <a:cs typeface="Arial" pitchFamily="34" charset="0"/>
              </a:rPr>
              <a:t>Gross Margin analysis</a:t>
            </a:r>
            <a:endParaRPr kumimoji="0" lang="en-US" sz="1600" b="0" i="0" u="none" strike="noStrike" cap="none" normalizeH="0" baseline="0" dirty="0" smtClean="0">
              <a:ln>
                <a:noFill/>
              </a:ln>
              <a:solidFill>
                <a:srgbClr val="FFC000"/>
              </a:solidFill>
              <a:effectLst/>
              <a:latin typeface="Arial" pitchFamily="34" charset="0"/>
              <a:cs typeface="Arial" pitchFamily="34" charset="0"/>
            </a:endParaRPr>
          </a:p>
          <a:p>
            <a:pPr marL="228600" indent="-228600" eaLnBrk="0" fontAlgn="base" hangingPunct="0">
              <a:spcBef>
                <a:spcPct val="0"/>
              </a:spcBef>
              <a:spcAft>
                <a:spcPct val="0"/>
              </a:spcAft>
              <a:buFont typeface="+mj-lt"/>
              <a:buAutoNum type="arabicPeriod"/>
            </a:pPr>
            <a:r>
              <a:rPr kumimoji="0" lang="en-AU" sz="1600" b="0" i="0" u="none" strike="noStrike" cap="none" normalizeH="0" baseline="0" dirty="0" smtClean="0">
                <a:ln>
                  <a:noFill/>
                </a:ln>
                <a:solidFill>
                  <a:srgbClr val="FFC000"/>
                </a:solidFill>
                <a:effectLst/>
                <a:latin typeface="Arial" pitchFamily="34" charset="0"/>
                <a:ea typeface="Times New Roman" pitchFamily="18" charset="0"/>
                <a:cs typeface="Arial" pitchFamily="34" charset="0"/>
              </a:rPr>
              <a:t>Full Costed Margin analysis</a:t>
            </a:r>
            <a:endParaRPr kumimoji="0" lang="en-US" sz="1600" b="0" i="0" u="none" strike="noStrike" cap="none" normalizeH="0" baseline="0" dirty="0" smtClean="0">
              <a:ln>
                <a:noFill/>
              </a:ln>
              <a:solidFill>
                <a:srgbClr val="FFC000"/>
              </a:solidFill>
              <a:effectLst/>
              <a:latin typeface="Arial" pitchFamily="34" charset="0"/>
              <a:cs typeface="Arial" pitchFamily="34" charset="0"/>
            </a:endParaRPr>
          </a:p>
          <a:p>
            <a:pPr marL="228600" indent="-228600" eaLnBrk="0" fontAlgn="base" hangingPunct="0">
              <a:spcBef>
                <a:spcPct val="0"/>
              </a:spcBef>
              <a:spcAft>
                <a:spcPct val="0"/>
              </a:spcAft>
              <a:buFont typeface="+mj-lt"/>
              <a:buAutoNum type="arabicPeriod"/>
            </a:pPr>
            <a:r>
              <a:rPr kumimoji="0" lang="en-AU" sz="1600" b="0" i="0" u="none" strike="noStrike" cap="none" normalizeH="0" baseline="0" dirty="0" smtClean="0">
                <a:ln>
                  <a:noFill/>
                </a:ln>
                <a:solidFill>
                  <a:srgbClr val="FFC000"/>
                </a:solidFill>
                <a:effectLst/>
                <a:latin typeface="Arial" pitchFamily="34" charset="0"/>
                <a:ea typeface="Times New Roman" pitchFamily="18" charset="0"/>
                <a:cs typeface="Arial" pitchFamily="34" charset="0"/>
              </a:rPr>
              <a:t>Investment Appraisal analysis</a:t>
            </a:r>
          </a:p>
          <a:p>
            <a:pPr eaLnBrk="0" fontAlgn="base" hangingPunct="0">
              <a:spcBef>
                <a:spcPct val="0"/>
              </a:spcBef>
              <a:spcAft>
                <a:spcPct val="0"/>
              </a:spcAft>
            </a:pPr>
            <a:r>
              <a:rPr lang="en-AU" sz="1100" dirty="0" smtClean="0">
                <a:solidFill>
                  <a:srgbClr val="FFC000"/>
                </a:solidFill>
                <a:latin typeface="Arial" pitchFamily="34" charset="0"/>
                <a:ea typeface="Times New Roman" pitchFamily="18" charset="0"/>
                <a:cs typeface="Arial" pitchFamily="34" charset="0"/>
              </a:rPr>
              <a:t>Including  sensitivity analysis for  risk (probability predictability with an emphasis on the impact of disasters )</a:t>
            </a:r>
          </a:p>
          <a:p>
            <a:pPr marL="914400" marR="0" lvl="2" indent="0" algn="l" defTabSz="914400" rtl="0" eaLnBrk="0" fontAlgn="base" latinLnBrk="0" hangingPunct="0">
              <a:lnSpc>
                <a:spcPct val="100000"/>
              </a:lnSpc>
              <a:spcBef>
                <a:spcPct val="0"/>
              </a:spcBef>
              <a:spcAft>
                <a:spcPct val="0"/>
              </a:spcAft>
              <a:buClrTx/>
              <a:buSzTx/>
              <a:tabLst/>
            </a:pPr>
            <a:endParaRPr kumimoji="0" lang="en-US" sz="1100" b="0" i="0" u="none" strike="noStrike" cap="none" normalizeH="0" baseline="0" dirty="0" smtClean="0">
              <a:ln>
                <a:noFill/>
              </a:ln>
              <a:solidFill>
                <a:srgbClr val="FFC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1" i="0" u="none" strike="noStrike" cap="none" normalizeH="0" baseline="0" smtClean="0">
              <a:ln>
                <a:noFill/>
              </a:ln>
              <a:solidFill>
                <a:srgbClr val="FFC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smtClean="0">
                <a:ln>
                  <a:noFill/>
                </a:ln>
                <a:solidFill>
                  <a:srgbClr val="FFC000"/>
                </a:solidFill>
                <a:effectLst/>
                <a:latin typeface="Arial" pitchFamily="34" charset="0"/>
                <a:cs typeface="Arial" pitchFamily="34" charset="0"/>
              </a:rPr>
              <a:t>S</a:t>
            </a:r>
            <a:r>
              <a:rPr kumimoji="0" lang="en-US" b="1" i="0" u="none" strike="noStrike" cap="none" normalizeH="0" baseline="0" smtClean="0" bmk="">
                <a:ln>
                  <a:noFill/>
                </a:ln>
                <a:solidFill>
                  <a:srgbClr val="FFC000"/>
                </a:solidFill>
                <a:effectLst/>
                <a:latin typeface="Arial" pitchFamily="34" charset="0"/>
                <a:cs typeface="Arial" pitchFamily="34" charset="0"/>
              </a:rPr>
              <a:t>UPPORTING </a:t>
            </a:r>
            <a:r>
              <a:rPr kumimoji="0" lang="en-US" b="1" i="0" u="none" strike="noStrike" cap="none" normalizeH="0" baseline="0" dirty="0" smtClean="0" bmk="">
                <a:ln>
                  <a:noFill/>
                </a:ln>
                <a:solidFill>
                  <a:srgbClr val="FFC000"/>
                </a:solidFill>
                <a:effectLst/>
                <a:latin typeface="Arial" pitchFamily="34" charset="0"/>
                <a:cs typeface="Arial" pitchFamily="34" charset="0"/>
              </a:rPr>
              <a:t>INFORMATION LAYERS</a:t>
            </a:r>
            <a:endParaRPr kumimoji="0" lang="en-US" b="1" i="0" u="none" strike="noStrike" cap="none" normalizeH="0" baseline="0" dirty="0" smtClean="0">
              <a:ln>
                <a:noFill/>
              </a:ln>
              <a:solidFill>
                <a:srgbClr val="FFC000"/>
              </a:solidFill>
              <a:effectLst/>
              <a:latin typeface="Arial" pitchFamily="34" charset="0"/>
              <a:cs typeface="Arial" pitchFamily="34" charset="0"/>
            </a:endParaRPr>
          </a:p>
          <a:p>
            <a:pPr marL="914400" marR="0" lvl="2" indent="0" algn="l" defTabSz="914400" rtl="0" eaLnBrk="0" fontAlgn="base" latinLnBrk="0" hangingPunct="0">
              <a:lnSpc>
                <a:spcPct val="100000"/>
              </a:lnSpc>
              <a:spcBef>
                <a:spcPct val="0"/>
              </a:spcBef>
              <a:spcAft>
                <a:spcPct val="0"/>
              </a:spcAft>
              <a:buClrTx/>
              <a:buSzTx/>
              <a:tabLst/>
            </a:pPr>
            <a:endParaRPr kumimoji="0" lang="en-AU" sz="1200" b="0" i="0" u="none" strike="noStrike" cap="none" normalizeH="0" baseline="0" dirty="0" smtClean="0">
              <a:ln>
                <a:noFill/>
              </a:ln>
              <a:solidFill>
                <a:srgbClr val="FFC000"/>
              </a:solidFill>
              <a:effectLst/>
              <a:latin typeface="Arial" pitchFamily="34" charset="0"/>
              <a:ea typeface="Times New Roman" pitchFamily="18" charset="0"/>
              <a:cs typeface="Arial" pitchFamily="34" charset="0"/>
            </a:endParaRPr>
          </a:p>
          <a:p>
            <a:pPr marL="228600" indent="-228600" eaLnBrk="0" fontAlgn="base" hangingPunct="0">
              <a:spcBef>
                <a:spcPct val="0"/>
              </a:spcBef>
              <a:spcAft>
                <a:spcPct val="0"/>
              </a:spcAft>
              <a:buFont typeface="+mj-lt"/>
              <a:buAutoNum type="arabicPeriod"/>
            </a:pPr>
            <a:r>
              <a:rPr kumimoji="0" lang="en-AU" sz="1600" b="0" i="0" u="none" strike="noStrike" cap="none" normalizeH="0" baseline="0" dirty="0" smtClean="0">
                <a:ln>
                  <a:noFill/>
                </a:ln>
                <a:solidFill>
                  <a:srgbClr val="FFC000"/>
                </a:solidFill>
                <a:effectLst/>
                <a:latin typeface="Arial" pitchFamily="34" charset="0"/>
                <a:ea typeface="Times New Roman" pitchFamily="18" charset="0"/>
                <a:cs typeface="Arial" pitchFamily="34" charset="0"/>
              </a:rPr>
              <a:t>Technical summary and  assumptions (building, soils, climate , production systems)</a:t>
            </a:r>
          </a:p>
          <a:p>
            <a:pPr marL="228600" indent="-228600" eaLnBrk="0" fontAlgn="base" hangingPunct="0">
              <a:spcBef>
                <a:spcPct val="0"/>
              </a:spcBef>
              <a:spcAft>
                <a:spcPct val="0"/>
              </a:spcAft>
              <a:buFont typeface="+mj-lt"/>
              <a:buAutoNum type="arabicPeriod"/>
            </a:pPr>
            <a:r>
              <a:rPr kumimoji="0" lang="en-AU" sz="1600" b="0" i="0" u="none" strike="noStrike" cap="none" normalizeH="0" baseline="0" dirty="0" smtClean="0">
                <a:ln>
                  <a:noFill/>
                </a:ln>
                <a:solidFill>
                  <a:srgbClr val="FFC000"/>
                </a:solidFill>
                <a:effectLst/>
                <a:latin typeface="Arial" pitchFamily="34" charset="0"/>
                <a:ea typeface="Times New Roman" pitchFamily="18" charset="0"/>
                <a:cs typeface="Arial" pitchFamily="34" charset="0"/>
              </a:rPr>
              <a:t>Quality issues</a:t>
            </a:r>
            <a:r>
              <a:rPr kumimoji="0" lang="en-AU" sz="1600" b="0" i="0" u="none" strike="noStrike" cap="none" normalizeH="0" dirty="0" smtClean="0">
                <a:ln>
                  <a:noFill/>
                </a:ln>
                <a:solidFill>
                  <a:srgbClr val="FFC000"/>
                </a:solidFill>
                <a:effectLst/>
                <a:latin typeface="Arial" pitchFamily="34" charset="0"/>
                <a:ea typeface="Times New Roman" pitchFamily="18" charset="0"/>
                <a:cs typeface="Arial" pitchFamily="34" charset="0"/>
              </a:rPr>
              <a:t> </a:t>
            </a:r>
            <a:r>
              <a:rPr kumimoji="0" lang="en-AU" sz="1600" b="0" i="0" u="none" strike="noStrike" cap="none" normalizeH="0" baseline="0" dirty="0" smtClean="0">
                <a:ln>
                  <a:noFill/>
                </a:ln>
                <a:solidFill>
                  <a:srgbClr val="FFC000"/>
                </a:solidFill>
                <a:effectLst/>
                <a:latin typeface="Arial" pitchFamily="34" charset="0"/>
                <a:ea typeface="Times New Roman" pitchFamily="18" charset="0"/>
                <a:cs typeface="Arial" pitchFamily="34" charset="0"/>
              </a:rPr>
              <a:t>and defined</a:t>
            </a:r>
            <a:r>
              <a:rPr kumimoji="0" lang="en-AU" sz="1600" b="0" i="0" u="none" strike="noStrike" cap="none" normalizeH="0" dirty="0" smtClean="0">
                <a:ln>
                  <a:noFill/>
                </a:ln>
                <a:solidFill>
                  <a:srgbClr val="FFC000"/>
                </a:solidFill>
                <a:effectLst/>
                <a:latin typeface="Arial" pitchFamily="34" charset="0"/>
                <a:ea typeface="Times New Roman" pitchFamily="18" charset="0"/>
                <a:cs typeface="Arial" pitchFamily="34" charset="0"/>
              </a:rPr>
              <a:t> Fiji standards</a:t>
            </a:r>
            <a:endParaRPr kumimoji="0" lang="en-US" sz="1600" b="0" i="0" u="none" strike="noStrike" cap="none" normalizeH="0" baseline="0" dirty="0" smtClean="0">
              <a:ln>
                <a:noFill/>
              </a:ln>
              <a:solidFill>
                <a:srgbClr val="FFC000"/>
              </a:solidFill>
              <a:effectLst/>
              <a:latin typeface="Arial" pitchFamily="34" charset="0"/>
              <a:cs typeface="Arial" pitchFamily="34" charset="0"/>
            </a:endParaRPr>
          </a:p>
          <a:p>
            <a:pPr marL="228600" indent="-228600" eaLnBrk="0" fontAlgn="base" hangingPunct="0">
              <a:spcBef>
                <a:spcPct val="0"/>
              </a:spcBef>
              <a:spcAft>
                <a:spcPct val="0"/>
              </a:spcAft>
              <a:buFont typeface="+mj-lt"/>
              <a:buAutoNum type="arabicPeriod"/>
            </a:pPr>
            <a:r>
              <a:rPr kumimoji="0" lang="en-AU" sz="1600" b="0" i="0" u="none" strike="noStrike" cap="none" normalizeH="0" baseline="0" dirty="0" smtClean="0">
                <a:ln>
                  <a:noFill/>
                </a:ln>
                <a:solidFill>
                  <a:srgbClr val="FFC000"/>
                </a:solidFill>
                <a:effectLst/>
                <a:latin typeface="Arial" pitchFamily="34" charset="0"/>
                <a:ea typeface="Times New Roman" pitchFamily="18" charset="0"/>
                <a:cs typeface="Arial" pitchFamily="34" charset="0"/>
              </a:rPr>
              <a:t>Fiji agricultural statistics  (scale, structure and location , imports and export</a:t>
            </a:r>
            <a:r>
              <a:rPr kumimoji="0" lang="en-AU" sz="1600" b="0" i="0" u="none" strike="noStrike" cap="none" normalizeH="0" dirty="0" smtClean="0">
                <a:ln>
                  <a:noFill/>
                </a:ln>
                <a:solidFill>
                  <a:srgbClr val="FFC000"/>
                </a:solidFill>
                <a:effectLst/>
                <a:latin typeface="Arial" pitchFamily="34" charset="0"/>
                <a:ea typeface="Times New Roman" pitchFamily="18" charset="0"/>
                <a:cs typeface="Arial" pitchFamily="34" charset="0"/>
              </a:rPr>
              <a:t>  statistics)</a:t>
            </a:r>
            <a:endParaRPr kumimoji="0" lang="en-US" sz="1600" b="0" i="0" u="none" strike="noStrike" cap="none" normalizeH="0" baseline="0" dirty="0" smtClean="0">
              <a:ln>
                <a:noFill/>
              </a:ln>
              <a:solidFill>
                <a:srgbClr val="FFC000"/>
              </a:solidFill>
              <a:effectLst/>
              <a:latin typeface="Arial" pitchFamily="34" charset="0"/>
              <a:cs typeface="Arial" pitchFamily="34" charset="0"/>
            </a:endParaRPr>
          </a:p>
          <a:p>
            <a:pPr marL="228600" indent="-228600" eaLnBrk="0" fontAlgn="base" hangingPunct="0">
              <a:spcBef>
                <a:spcPct val="0"/>
              </a:spcBef>
              <a:spcAft>
                <a:spcPct val="0"/>
              </a:spcAft>
              <a:buFont typeface="+mj-lt"/>
              <a:buAutoNum type="arabicPeriod"/>
            </a:pPr>
            <a:r>
              <a:rPr kumimoji="0" lang="en-AU" sz="1600" b="0" i="0" u="none" strike="noStrike" cap="none" normalizeH="0" baseline="0" dirty="0" smtClean="0">
                <a:ln>
                  <a:noFill/>
                </a:ln>
                <a:solidFill>
                  <a:srgbClr val="FFC000"/>
                </a:solidFill>
                <a:effectLst/>
                <a:latin typeface="Arial" pitchFamily="34" charset="0"/>
                <a:ea typeface="Times New Roman" pitchFamily="18" charset="0"/>
                <a:cs typeface="Arial" pitchFamily="34" charset="0"/>
              </a:rPr>
              <a:t>Market</a:t>
            </a:r>
            <a:r>
              <a:rPr kumimoji="0" lang="en-AU" sz="1600" b="0" i="0" u="none" strike="noStrike" cap="none" normalizeH="0" dirty="0" smtClean="0">
                <a:ln>
                  <a:noFill/>
                </a:ln>
                <a:solidFill>
                  <a:srgbClr val="FFC000"/>
                </a:solidFill>
                <a:effectLst/>
                <a:latin typeface="Arial" pitchFamily="34" charset="0"/>
                <a:ea typeface="Times New Roman" pitchFamily="18" charset="0"/>
                <a:cs typeface="Arial" pitchFamily="34" charset="0"/>
              </a:rPr>
              <a:t> options and risks</a:t>
            </a:r>
            <a:endParaRPr kumimoji="0" lang="en-US" sz="1600" b="0" i="0" u="none" strike="noStrike" cap="none" normalizeH="0" baseline="0" dirty="0" smtClean="0">
              <a:ln>
                <a:noFill/>
              </a:ln>
              <a:solidFill>
                <a:srgbClr val="FFC000"/>
              </a:solidFill>
              <a:effectLst/>
              <a:latin typeface="Arial" pitchFamily="34" charset="0"/>
              <a:cs typeface="Arial" pitchFamily="34" charset="0"/>
            </a:endParaRPr>
          </a:p>
          <a:p>
            <a:pPr marL="228600" indent="-228600" eaLnBrk="0" fontAlgn="base" hangingPunct="0">
              <a:spcBef>
                <a:spcPct val="0"/>
              </a:spcBef>
              <a:spcAft>
                <a:spcPct val="0"/>
              </a:spcAft>
              <a:buFont typeface="+mj-lt"/>
              <a:buAutoNum type="arabicPeriod"/>
            </a:pPr>
            <a:r>
              <a:rPr kumimoji="0" lang="en-AU" sz="1600" b="0" i="0" u="none" strike="noStrike" cap="none" normalizeH="0" baseline="0" dirty="0" smtClean="0">
                <a:ln>
                  <a:noFill/>
                </a:ln>
                <a:solidFill>
                  <a:srgbClr val="FFC000"/>
                </a:solidFill>
                <a:effectLst/>
                <a:latin typeface="Arial" pitchFamily="34" charset="0"/>
                <a:ea typeface="Times New Roman" pitchFamily="18" charset="0"/>
                <a:cs typeface="Arial" pitchFamily="34" charset="0"/>
              </a:rPr>
              <a:t>Fiji soil capability Mapping</a:t>
            </a:r>
            <a:endParaRPr kumimoji="0" lang="en-US" sz="1600" b="0" i="0" u="none" strike="noStrike" cap="none" normalizeH="0" baseline="0" dirty="0" smtClean="0">
              <a:ln>
                <a:noFill/>
              </a:ln>
              <a:solidFill>
                <a:srgbClr val="FFC000"/>
              </a:solidFill>
              <a:effectLst/>
              <a:latin typeface="Arial" pitchFamily="34" charset="0"/>
              <a:cs typeface="Arial" pitchFamily="34" charset="0"/>
            </a:endParaRPr>
          </a:p>
          <a:p>
            <a:pPr marL="228600" indent="-228600" eaLnBrk="0" fontAlgn="base" hangingPunct="0">
              <a:spcBef>
                <a:spcPct val="0"/>
              </a:spcBef>
              <a:spcAft>
                <a:spcPct val="0"/>
              </a:spcAft>
              <a:buFont typeface="+mj-lt"/>
              <a:buAutoNum type="arabicPeriod"/>
            </a:pPr>
            <a:r>
              <a:rPr kumimoji="0" lang="en-AU" sz="1600" b="0" i="0" u="none" strike="noStrike" cap="none" normalizeH="0" baseline="0" dirty="0" smtClean="0">
                <a:ln>
                  <a:noFill/>
                </a:ln>
                <a:solidFill>
                  <a:srgbClr val="FFC000"/>
                </a:solidFill>
                <a:effectLst/>
                <a:latin typeface="Arial" pitchFamily="34" charset="0"/>
                <a:ea typeface="Times New Roman" pitchFamily="18" charset="0"/>
                <a:cs typeface="Arial" pitchFamily="34" charset="0"/>
              </a:rPr>
              <a:t>Contacts , – suppliers, technical assistance  industry players, government, agencies , FCLC?;</a:t>
            </a:r>
          </a:p>
          <a:p>
            <a:pPr marL="228600" indent="-228600" eaLnBrk="0" fontAlgn="base" hangingPunct="0">
              <a:spcBef>
                <a:spcPct val="0"/>
              </a:spcBef>
              <a:spcAft>
                <a:spcPct val="0"/>
              </a:spcAft>
              <a:buFont typeface="+mj-lt"/>
              <a:buAutoNum type="arabicPeriod"/>
            </a:pPr>
            <a:r>
              <a:rPr lang="en-AU" sz="1600" dirty="0" smtClean="0">
                <a:solidFill>
                  <a:srgbClr val="FFC000"/>
                </a:solidFill>
                <a:latin typeface="Arial" pitchFamily="34" charset="0"/>
                <a:cs typeface="Arial" pitchFamily="34" charset="0"/>
              </a:rPr>
              <a:t>Risk analysis to drive the selection of sensitivity criteria.</a:t>
            </a:r>
            <a:endParaRPr kumimoji="0" lang="en-US" sz="1600" b="0" i="0" u="none" strike="noStrike" cap="none" normalizeH="0" baseline="0" dirty="0" smtClean="0">
              <a:ln>
                <a:noFill/>
              </a:ln>
              <a:solidFill>
                <a:srgbClr val="FFC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Manual Gross Margin Income</a:t>
            </a:r>
            <a:endParaRPr lang="en-US" dirty="0"/>
          </a:p>
        </p:txBody>
      </p:sp>
      <p:graphicFrame>
        <p:nvGraphicFramePr>
          <p:cNvPr id="3" name="Table 2"/>
          <p:cNvGraphicFramePr>
            <a:graphicFrameLocks noGrp="1"/>
          </p:cNvGraphicFramePr>
          <p:nvPr/>
        </p:nvGraphicFramePr>
        <p:xfrm>
          <a:off x="457201" y="1415086"/>
          <a:ext cx="8229598" cy="4909513"/>
        </p:xfrm>
        <a:graphic>
          <a:graphicData uri="http://schemas.openxmlformats.org/drawingml/2006/table">
            <a:tbl>
              <a:tblPr/>
              <a:tblGrid>
                <a:gridCol w="2675286"/>
                <a:gridCol w="871723"/>
                <a:gridCol w="881743"/>
                <a:gridCol w="871723"/>
                <a:gridCol w="895103"/>
                <a:gridCol w="871723"/>
                <a:gridCol w="948541"/>
                <a:gridCol w="213756"/>
              </a:tblGrid>
              <a:tr h="489320">
                <a:tc>
                  <a:txBody>
                    <a:bodyPr/>
                    <a:lstStyle/>
                    <a:p>
                      <a:pPr algn="l" fontAlgn="b"/>
                      <a:r>
                        <a:rPr lang="en-US" sz="1900" b="1" i="0" u="none" strike="noStrike" dirty="0">
                          <a:latin typeface="Arial"/>
                        </a:rPr>
                        <a:t>Gross Income</a:t>
                      </a:r>
                    </a:p>
                  </a:txBody>
                  <a:tcPr marL="7434" marR="7434" marT="7434"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2500" b="0" i="0" u="none" strike="noStrike">
                          <a:latin typeface="Arial"/>
                        </a:rPr>
                        <a:t> </a:t>
                      </a:r>
                    </a:p>
                  </a:txBody>
                  <a:tcPr marL="7434" marR="7434" marT="7434"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900" b="0" i="0" u="none" strike="noStrike" dirty="0">
                          <a:latin typeface="Arial"/>
                        </a:rPr>
                        <a:t> </a:t>
                      </a:r>
                    </a:p>
                  </a:txBody>
                  <a:tcPr marL="7434" marR="7434" marT="743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900" b="0" i="0" u="none" strike="noStrike" dirty="0">
                          <a:latin typeface="Arial"/>
                        </a:rPr>
                        <a:t> </a:t>
                      </a:r>
                    </a:p>
                  </a:txBody>
                  <a:tcPr marL="7434" marR="7434" marT="7434"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900" b="0" i="0" u="none" strike="noStrike">
                          <a:latin typeface="Arial"/>
                        </a:rPr>
                        <a:t> </a:t>
                      </a:r>
                    </a:p>
                  </a:txBody>
                  <a:tcPr marL="7434" marR="7434" marT="7434"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900" b="0" i="0" u="none" strike="noStrike">
                          <a:latin typeface="Arial"/>
                        </a:rPr>
                        <a:t> </a:t>
                      </a:r>
                    </a:p>
                  </a:txBody>
                  <a:tcPr marL="7434" marR="7434" marT="7434"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900" b="0" i="0" u="none" strike="noStrike">
                          <a:latin typeface="Arial"/>
                        </a:rPr>
                        <a:t> </a:t>
                      </a:r>
                    </a:p>
                  </a:txBody>
                  <a:tcPr marL="7434" marR="7434" marT="7434"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900" b="0" i="0" u="none" strike="noStrike">
                          <a:latin typeface="Arial"/>
                        </a:rPr>
                        <a:t> </a:t>
                      </a:r>
                    </a:p>
                  </a:txBody>
                  <a:tcPr marL="7434" marR="7434" marT="7434"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17476">
                <a:tc>
                  <a:txBody>
                    <a:bodyPr/>
                    <a:lstStyle/>
                    <a:p>
                      <a:pPr algn="l" fontAlgn="b"/>
                      <a:r>
                        <a:rPr lang="en-US" sz="900" b="0" i="0" u="none" strike="noStrike">
                          <a:latin typeface="Arial"/>
                        </a:rPr>
                        <a:t> </a:t>
                      </a:r>
                    </a:p>
                  </a:txBody>
                  <a:tcPr marL="7434" marR="7434" marT="743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latin typeface="Arial"/>
                      </a:endParaRPr>
                    </a:p>
                  </a:txBody>
                  <a:tcPr marL="7434" marR="7434" marT="7434" marB="0" anchor="b">
                    <a:lnL>
                      <a:noFill/>
                    </a:lnL>
                    <a:lnR>
                      <a:noFill/>
                    </a:lnR>
                    <a:lnT>
                      <a:noFill/>
                    </a:lnT>
                    <a:lnB>
                      <a:noFill/>
                    </a:lnB>
                  </a:tcPr>
                </a:tc>
                <a:tc>
                  <a:txBody>
                    <a:bodyPr/>
                    <a:lstStyle/>
                    <a:p>
                      <a:pPr algn="r" fontAlgn="b"/>
                      <a:r>
                        <a:rPr lang="en-US" sz="1100" b="1" i="0" u="none" strike="noStrike">
                          <a:latin typeface="Arial"/>
                        </a:rPr>
                        <a:t>Oranges</a:t>
                      </a:r>
                    </a:p>
                  </a:txBody>
                  <a:tcPr marL="7434" marR="7434" marT="7434" marB="0" anchor="b">
                    <a:lnL>
                      <a:noFill/>
                    </a:lnL>
                    <a:lnR>
                      <a:noFill/>
                    </a:lnR>
                    <a:lnT>
                      <a:noFill/>
                    </a:lnT>
                    <a:lnB>
                      <a:noFill/>
                    </a:lnB>
                  </a:tcPr>
                </a:tc>
                <a:tc>
                  <a:txBody>
                    <a:bodyPr/>
                    <a:lstStyle/>
                    <a:p>
                      <a:pPr algn="l" fontAlgn="b"/>
                      <a:r>
                        <a:rPr lang="en-US" sz="1100" b="1" i="0" u="none" strike="noStrike">
                          <a:latin typeface="Arial"/>
                        </a:rPr>
                        <a:t>1</a:t>
                      </a:r>
                    </a:p>
                  </a:txBody>
                  <a:tcPr marL="7434" marR="7434" marT="7434" marB="0" anchor="b">
                    <a:lnL>
                      <a:noFill/>
                    </a:lnL>
                    <a:lnR>
                      <a:noFill/>
                    </a:lnR>
                    <a:lnT>
                      <a:noFill/>
                    </a:lnT>
                    <a:lnB>
                      <a:noFill/>
                    </a:lnB>
                  </a:tcPr>
                </a:tc>
                <a:tc>
                  <a:txBody>
                    <a:bodyPr/>
                    <a:lstStyle/>
                    <a:p>
                      <a:pPr algn="r" fontAlgn="b"/>
                      <a:r>
                        <a:rPr lang="en-US" sz="1100" b="1" i="0" u="none" strike="noStrike">
                          <a:latin typeface="Arial"/>
                        </a:rPr>
                        <a:t>Oranges</a:t>
                      </a:r>
                    </a:p>
                  </a:txBody>
                  <a:tcPr marL="7434" marR="7434" marT="7434" marB="0" anchor="b">
                    <a:lnL>
                      <a:noFill/>
                    </a:lnL>
                    <a:lnR>
                      <a:noFill/>
                    </a:lnR>
                    <a:lnT>
                      <a:noFill/>
                    </a:lnT>
                    <a:lnB>
                      <a:noFill/>
                    </a:lnB>
                  </a:tcPr>
                </a:tc>
                <a:tc>
                  <a:txBody>
                    <a:bodyPr/>
                    <a:lstStyle/>
                    <a:p>
                      <a:pPr algn="l" fontAlgn="b"/>
                      <a:r>
                        <a:rPr lang="en-US" sz="1100" b="1" i="0" u="none" strike="noStrike">
                          <a:latin typeface="Arial"/>
                        </a:rPr>
                        <a:t>2</a:t>
                      </a:r>
                    </a:p>
                  </a:txBody>
                  <a:tcPr marL="7434" marR="7434" marT="7434" marB="0" anchor="b">
                    <a:lnL>
                      <a:noFill/>
                    </a:lnL>
                    <a:lnR>
                      <a:noFill/>
                    </a:lnR>
                    <a:lnT>
                      <a:noFill/>
                    </a:lnT>
                    <a:lnB>
                      <a:noFill/>
                    </a:lnB>
                  </a:tcPr>
                </a:tc>
                <a:tc>
                  <a:txBody>
                    <a:bodyPr/>
                    <a:lstStyle/>
                    <a:p>
                      <a:pPr algn="r" fontAlgn="b"/>
                      <a:r>
                        <a:rPr lang="en-US" sz="1100" b="1" i="0" u="none" strike="noStrike">
                          <a:latin typeface="Arial"/>
                        </a:rPr>
                        <a:t>Oranges</a:t>
                      </a:r>
                    </a:p>
                  </a:txBody>
                  <a:tcPr marL="7434" marR="7434" marT="7434" marB="0" anchor="b">
                    <a:lnL>
                      <a:noFill/>
                    </a:lnL>
                    <a:lnR>
                      <a:noFill/>
                    </a:lnR>
                    <a:lnT>
                      <a:noFill/>
                    </a:lnT>
                    <a:lnB>
                      <a:noFill/>
                    </a:lnB>
                  </a:tcPr>
                </a:tc>
                <a:tc>
                  <a:txBody>
                    <a:bodyPr/>
                    <a:lstStyle/>
                    <a:p>
                      <a:pPr algn="l" fontAlgn="b"/>
                      <a:r>
                        <a:rPr lang="en-US" sz="1100" b="1" i="0" u="none" strike="noStrike">
                          <a:latin typeface="Arial"/>
                        </a:rPr>
                        <a:t>3</a:t>
                      </a:r>
                    </a:p>
                  </a:txBody>
                  <a:tcPr marL="7434" marR="7434" marT="7434" marB="0" anchor="b">
                    <a:lnL>
                      <a:noFill/>
                    </a:lnL>
                    <a:lnR w="12700" cap="flat" cmpd="sng" algn="ctr">
                      <a:solidFill>
                        <a:srgbClr val="000000"/>
                      </a:solidFill>
                      <a:prstDash val="solid"/>
                      <a:round/>
                      <a:headEnd type="none" w="med" len="med"/>
                      <a:tailEnd type="none" w="med" len="med"/>
                    </a:lnR>
                    <a:lnT>
                      <a:noFill/>
                    </a:lnT>
                    <a:lnB>
                      <a:noFill/>
                    </a:lnB>
                  </a:tcPr>
                </a:tc>
              </a:tr>
              <a:tr h="217476">
                <a:tc>
                  <a:txBody>
                    <a:bodyPr/>
                    <a:lstStyle/>
                    <a:p>
                      <a:pPr algn="l" fontAlgn="b"/>
                      <a:r>
                        <a:rPr lang="en-US" sz="1100" b="1" i="0" u="none" strike="noStrike">
                          <a:latin typeface="Arial"/>
                        </a:rPr>
                        <a:t>Total Yield</a:t>
                      </a:r>
                    </a:p>
                  </a:txBody>
                  <a:tcPr marL="7434" marR="7434" marT="743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900" b="1" i="0" u="none" strike="noStrike">
                          <a:latin typeface="Arial"/>
                        </a:rPr>
                        <a:t>Unit</a:t>
                      </a:r>
                    </a:p>
                  </a:txBody>
                  <a:tcPr marL="7434" marR="7434" marT="7434" marB="0" anchor="b">
                    <a:lnL>
                      <a:noFill/>
                    </a:lnL>
                    <a:lnR>
                      <a:noFill/>
                    </a:lnR>
                    <a:lnT>
                      <a:noFill/>
                    </a:lnT>
                    <a:lnB>
                      <a:noFill/>
                    </a:lnB>
                  </a:tcPr>
                </a:tc>
                <a:tc>
                  <a:txBody>
                    <a:bodyPr/>
                    <a:lstStyle/>
                    <a:p>
                      <a:pPr algn="r" fontAlgn="b"/>
                      <a:endParaRPr lang="en-US" sz="1100" b="1" i="0" u="none" strike="noStrike">
                        <a:latin typeface="Arial"/>
                      </a:endParaRPr>
                    </a:p>
                  </a:txBody>
                  <a:tcPr marL="7434" marR="7434" marT="7434" marB="0" anchor="b">
                    <a:lnL>
                      <a:noFill/>
                    </a:lnL>
                    <a:lnR>
                      <a:noFill/>
                    </a:lnR>
                    <a:lnT>
                      <a:noFill/>
                    </a:lnT>
                    <a:lnB>
                      <a:noFill/>
                    </a:lnB>
                  </a:tcPr>
                </a:tc>
                <a:tc>
                  <a:txBody>
                    <a:bodyPr/>
                    <a:lstStyle/>
                    <a:p>
                      <a:pPr algn="l" fontAlgn="b"/>
                      <a:endParaRPr lang="en-US" sz="1100" b="1" i="0" u="none" strike="noStrike">
                        <a:latin typeface="Arial"/>
                      </a:endParaRPr>
                    </a:p>
                  </a:txBody>
                  <a:tcPr marL="7434" marR="7434" marT="7434" marB="0" anchor="b">
                    <a:lnL>
                      <a:noFill/>
                    </a:lnL>
                    <a:lnR>
                      <a:noFill/>
                    </a:lnR>
                    <a:lnT>
                      <a:noFill/>
                    </a:lnT>
                    <a:lnB>
                      <a:noFill/>
                    </a:lnB>
                  </a:tcPr>
                </a:tc>
                <a:tc>
                  <a:txBody>
                    <a:bodyPr/>
                    <a:lstStyle/>
                    <a:p>
                      <a:pPr algn="r" fontAlgn="b"/>
                      <a:endParaRPr lang="en-US" sz="1100" b="1" i="0" u="none" strike="noStrike">
                        <a:latin typeface="Arial"/>
                      </a:endParaRPr>
                    </a:p>
                  </a:txBody>
                  <a:tcPr marL="7434" marR="7434" marT="7434" marB="0" anchor="b">
                    <a:lnL>
                      <a:noFill/>
                    </a:lnL>
                    <a:lnR>
                      <a:noFill/>
                    </a:lnR>
                    <a:lnT>
                      <a:noFill/>
                    </a:lnT>
                    <a:lnB>
                      <a:noFill/>
                    </a:lnB>
                  </a:tcPr>
                </a:tc>
                <a:tc>
                  <a:txBody>
                    <a:bodyPr/>
                    <a:lstStyle/>
                    <a:p>
                      <a:pPr algn="l" fontAlgn="b"/>
                      <a:endParaRPr lang="en-US" sz="1100" b="1" i="0" u="none" strike="noStrike">
                        <a:latin typeface="Arial"/>
                      </a:endParaRPr>
                    </a:p>
                  </a:txBody>
                  <a:tcPr marL="7434" marR="7434" marT="7434" marB="0" anchor="b">
                    <a:lnL>
                      <a:noFill/>
                    </a:lnL>
                    <a:lnR>
                      <a:noFill/>
                    </a:lnR>
                    <a:lnT>
                      <a:noFill/>
                    </a:lnT>
                    <a:lnB>
                      <a:noFill/>
                    </a:lnB>
                  </a:tcPr>
                </a:tc>
                <a:tc>
                  <a:txBody>
                    <a:bodyPr/>
                    <a:lstStyle/>
                    <a:p>
                      <a:pPr algn="r" fontAlgn="b"/>
                      <a:endParaRPr lang="en-US" sz="1100" b="1" i="0" u="none" strike="noStrike">
                        <a:latin typeface="Arial"/>
                      </a:endParaRPr>
                    </a:p>
                  </a:txBody>
                  <a:tcPr marL="7434" marR="7434" marT="7434" marB="0" anchor="b">
                    <a:lnL>
                      <a:noFill/>
                    </a:lnL>
                    <a:lnR>
                      <a:noFill/>
                    </a:lnR>
                    <a:lnT>
                      <a:noFill/>
                    </a:lnT>
                    <a:lnB>
                      <a:noFill/>
                    </a:lnB>
                  </a:tcPr>
                </a:tc>
                <a:tc>
                  <a:txBody>
                    <a:bodyPr/>
                    <a:lstStyle/>
                    <a:p>
                      <a:pPr algn="l" fontAlgn="b"/>
                      <a:r>
                        <a:rPr lang="en-US" sz="900" b="0" i="0" u="none" strike="noStrike">
                          <a:latin typeface="Arial"/>
                        </a:rPr>
                        <a:t> </a:t>
                      </a:r>
                    </a:p>
                  </a:txBody>
                  <a:tcPr marL="7434" marR="7434" marT="7434" marB="0" anchor="b">
                    <a:lnL>
                      <a:noFill/>
                    </a:lnL>
                    <a:lnR w="12700" cap="flat" cmpd="sng" algn="ctr">
                      <a:solidFill>
                        <a:srgbClr val="000000"/>
                      </a:solidFill>
                      <a:prstDash val="solid"/>
                      <a:round/>
                      <a:headEnd type="none" w="med" len="med"/>
                      <a:tailEnd type="none" w="med" len="med"/>
                    </a:lnR>
                    <a:lnT>
                      <a:noFill/>
                    </a:lnT>
                    <a:lnB>
                      <a:noFill/>
                    </a:lnB>
                  </a:tcPr>
                </a:tc>
              </a:tr>
              <a:tr h="183042">
                <a:tc>
                  <a:txBody>
                    <a:bodyPr/>
                    <a:lstStyle/>
                    <a:p>
                      <a:pPr algn="l" fontAlgn="b"/>
                      <a:r>
                        <a:rPr lang="en-US" sz="900" b="0" i="0" u="none" strike="noStrike" dirty="0">
                          <a:latin typeface="Arial"/>
                        </a:rPr>
                        <a:t>Tons Per Hectare</a:t>
                      </a:r>
                    </a:p>
                  </a:txBody>
                  <a:tcPr marL="7434" marR="7434" marT="743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900" b="0" i="0" u="none" strike="noStrike">
                          <a:latin typeface="Arial"/>
                        </a:rPr>
                        <a:t>Tons</a:t>
                      </a:r>
                    </a:p>
                  </a:txBody>
                  <a:tcPr marL="7434" marR="7434" marT="7434" marB="0" anchor="b">
                    <a:lnL>
                      <a:noFill/>
                    </a:lnL>
                    <a:lnR>
                      <a:noFill/>
                    </a:lnR>
                    <a:lnT>
                      <a:noFill/>
                    </a:lnT>
                    <a:lnB>
                      <a:noFill/>
                    </a:lnB>
                  </a:tcPr>
                </a:tc>
                <a:tc>
                  <a:txBody>
                    <a:bodyPr/>
                    <a:lstStyle/>
                    <a:p>
                      <a:pPr algn="r" fontAlgn="b"/>
                      <a:r>
                        <a:rPr lang="en-US" sz="900" b="0" i="0" u="none" strike="noStrike" dirty="0">
                          <a:solidFill>
                            <a:srgbClr val="002060"/>
                          </a:solidFill>
                          <a:latin typeface="Arial"/>
                        </a:rPr>
                        <a:t>10</a:t>
                      </a:r>
                    </a:p>
                  </a:txBody>
                  <a:tcPr marL="7434" marR="7434" marT="7434" marB="0" anchor="b">
                    <a:lnL>
                      <a:noFill/>
                    </a:lnL>
                    <a:lnR>
                      <a:noFill/>
                    </a:lnR>
                    <a:lnT>
                      <a:noFill/>
                    </a:lnT>
                    <a:lnB>
                      <a:noFill/>
                    </a:lnB>
                    <a:solidFill>
                      <a:srgbClr val="99FFCC"/>
                    </a:solidFill>
                  </a:tcPr>
                </a:tc>
                <a:tc>
                  <a:txBody>
                    <a:bodyPr/>
                    <a:lstStyle/>
                    <a:p>
                      <a:pPr algn="l" fontAlgn="b"/>
                      <a:r>
                        <a:rPr lang="en-US" sz="900" b="0" i="0" u="none" strike="noStrike" dirty="0">
                          <a:solidFill>
                            <a:srgbClr val="002060"/>
                          </a:solidFill>
                          <a:latin typeface="Arial"/>
                        </a:rPr>
                        <a:t> </a:t>
                      </a:r>
                    </a:p>
                  </a:txBody>
                  <a:tcPr marL="7434" marR="7434" marT="7434" marB="0" anchor="b">
                    <a:lnL>
                      <a:noFill/>
                    </a:lnL>
                    <a:lnR>
                      <a:noFill/>
                    </a:lnR>
                    <a:lnT>
                      <a:noFill/>
                    </a:lnT>
                    <a:lnB>
                      <a:noFill/>
                    </a:lnB>
                    <a:solidFill>
                      <a:srgbClr val="99FFCC"/>
                    </a:solidFill>
                  </a:tcPr>
                </a:tc>
                <a:tc>
                  <a:txBody>
                    <a:bodyPr/>
                    <a:lstStyle/>
                    <a:p>
                      <a:pPr algn="r" fontAlgn="b"/>
                      <a:r>
                        <a:rPr lang="en-US" sz="900" b="0" i="0" u="none" strike="noStrike" dirty="0">
                          <a:solidFill>
                            <a:srgbClr val="002060"/>
                          </a:solidFill>
                          <a:latin typeface="Arial"/>
                        </a:rPr>
                        <a:t>14</a:t>
                      </a:r>
                    </a:p>
                  </a:txBody>
                  <a:tcPr marL="7434" marR="7434" marT="7434" marB="0" anchor="b">
                    <a:lnL>
                      <a:noFill/>
                    </a:lnL>
                    <a:lnR>
                      <a:noFill/>
                    </a:lnR>
                    <a:lnT>
                      <a:noFill/>
                    </a:lnT>
                    <a:lnB>
                      <a:noFill/>
                    </a:lnB>
                    <a:solidFill>
                      <a:srgbClr val="99FFCC"/>
                    </a:solidFill>
                  </a:tcPr>
                </a:tc>
                <a:tc>
                  <a:txBody>
                    <a:bodyPr/>
                    <a:lstStyle/>
                    <a:p>
                      <a:pPr algn="l" fontAlgn="b"/>
                      <a:r>
                        <a:rPr lang="en-US" sz="900" b="0" i="0" u="none" strike="noStrike" dirty="0">
                          <a:solidFill>
                            <a:srgbClr val="002060"/>
                          </a:solidFill>
                          <a:latin typeface="Arial"/>
                        </a:rPr>
                        <a:t> </a:t>
                      </a:r>
                    </a:p>
                  </a:txBody>
                  <a:tcPr marL="7434" marR="7434" marT="7434" marB="0" anchor="b">
                    <a:lnL>
                      <a:noFill/>
                    </a:lnL>
                    <a:lnR>
                      <a:noFill/>
                    </a:lnR>
                    <a:lnT>
                      <a:noFill/>
                    </a:lnT>
                    <a:lnB>
                      <a:noFill/>
                    </a:lnB>
                    <a:solidFill>
                      <a:srgbClr val="99FFCC"/>
                    </a:solidFill>
                  </a:tcPr>
                </a:tc>
                <a:tc>
                  <a:txBody>
                    <a:bodyPr/>
                    <a:lstStyle/>
                    <a:p>
                      <a:pPr algn="r" fontAlgn="b"/>
                      <a:r>
                        <a:rPr lang="en-US" sz="900" b="0" i="0" u="none" strike="noStrike" dirty="0">
                          <a:solidFill>
                            <a:srgbClr val="002060"/>
                          </a:solidFill>
                          <a:latin typeface="Arial"/>
                        </a:rPr>
                        <a:t>18</a:t>
                      </a:r>
                    </a:p>
                  </a:txBody>
                  <a:tcPr marL="7434" marR="7434" marT="7434" marB="0" anchor="b">
                    <a:lnL>
                      <a:noFill/>
                    </a:lnL>
                    <a:lnR>
                      <a:noFill/>
                    </a:lnR>
                    <a:lnT>
                      <a:noFill/>
                    </a:lnT>
                    <a:lnB>
                      <a:noFill/>
                    </a:lnB>
                    <a:solidFill>
                      <a:srgbClr val="99FFCC"/>
                    </a:solidFill>
                  </a:tcPr>
                </a:tc>
                <a:tc>
                  <a:txBody>
                    <a:bodyPr/>
                    <a:lstStyle/>
                    <a:p>
                      <a:pPr algn="l" fontAlgn="b"/>
                      <a:r>
                        <a:rPr lang="en-US" sz="900" b="0" i="0" u="none" strike="noStrike">
                          <a:latin typeface="Arial"/>
                        </a:rPr>
                        <a:t> </a:t>
                      </a:r>
                    </a:p>
                  </a:txBody>
                  <a:tcPr marL="7434" marR="7434" marT="7434" marB="0" anchor="b">
                    <a:lnL>
                      <a:noFill/>
                    </a:lnL>
                    <a:lnR w="12700" cap="flat" cmpd="sng" algn="ctr">
                      <a:solidFill>
                        <a:srgbClr val="000000"/>
                      </a:solidFill>
                      <a:prstDash val="solid"/>
                      <a:round/>
                      <a:headEnd type="none" w="med" len="med"/>
                      <a:tailEnd type="none" w="med" len="med"/>
                    </a:lnR>
                    <a:lnT>
                      <a:noFill/>
                    </a:lnT>
                    <a:lnB>
                      <a:noFill/>
                    </a:lnB>
                    <a:solidFill>
                      <a:srgbClr val="99FFCC"/>
                    </a:solidFill>
                  </a:tcPr>
                </a:tc>
              </a:tr>
              <a:tr h="183042">
                <a:tc>
                  <a:txBody>
                    <a:bodyPr/>
                    <a:lstStyle/>
                    <a:p>
                      <a:pPr algn="l" fontAlgn="b"/>
                      <a:r>
                        <a:rPr lang="en-US" sz="900" b="0" i="0" u="none" strike="noStrike">
                          <a:latin typeface="Arial"/>
                        </a:rPr>
                        <a:t> </a:t>
                      </a:r>
                    </a:p>
                  </a:txBody>
                  <a:tcPr marL="7434" marR="7434" marT="743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endParaRPr lang="en-US" sz="900" b="0" i="0" u="none" strike="noStrike">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a:latin typeface="Arial"/>
                      </a:endParaRPr>
                    </a:p>
                  </a:txBody>
                  <a:tcPr marL="7434" marR="7434" marT="7434" marB="0" anchor="b">
                    <a:lnL>
                      <a:noFill/>
                    </a:lnL>
                    <a:lnR>
                      <a:noFill/>
                    </a:lnR>
                    <a:lnT>
                      <a:noFill/>
                    </a:lnT>
                    <a:lnB>
                      <a:noFill/>
                    </a:lnB>
                  </a:tcPr>
                </a:tc>
                <a:tc>
                  <a:txBody>
                    <a:bodyPr/>
                    <a:lstStyle/>
                    <a:p>
                      <a:pPr algn="l" fontAlgn="b"/>
                      <a:r>
                        <a:rPr lang="en-US" sz="900" b="0" i="0" u="none" strike="noStrike">
                          <a:latin typeface="Arial"/>
                        </a:rPr>
                        <a:t> </a:t>
                      </a:r>
                    </a:p>
                  </a:txBody>
                  <a:tcPr marL="7434" marR="7434" marT="7434" marB="0" anchor="b">
                    <a:lnL>
                      <a:noFill/>
                    </a:lnL>
                    <a:lnR w="12700" cap="flat" cmpd="sng" algn="ctr">
                      <a:solidFill>
                        <a:srgbClr val="000000"/>
                      </a:solidFill>
                      <a:prstDash val="solid"/>
                      <a:round/>
                      <a:headEnd type="none" w="med" len="med"/>
                      <a:tailEnd type="none" w="med" len="med"/>
                    </a:lnR>
                    <a:lnT>
                      <a:noFill/>
                    </a:lnT>
                    <a:lnB>
                      <a:noFill/>
                    </a:lnB>
                  </a:tcPr>
                </a:tc>
              </a:tr>
              <a:tr h="217476">
                <a:tc>
                  <a:txBody>
                    <a:bodyPr/>
                    <a:lstStyle/>
                    <a:p>
                      <a:pPr algn="l" fontAlgn="b"/>
                      <a:r>
                        <a:rPr lang="en-US" sz="1100" b="1" i="0" u="none" strike="noStrike">
                          <a:latin typeface="Arial"/>
                        </a:rPr>
                        <a:t>Grading</a:t>
                      </a:r>
                    </a:p>
                  </a:txBody>
                  <a:tcPr marL="7434" marR="7434" marT="743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endParaRPr lang="en-US" sz="900" b="0" i="0" u="none" strike="noStrike">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a:latin typeface="Arial"/>
                      </a:endParaRPr>
                    </a:p>
                  </a:txBody>
                  <a:tcPr marL="7434" marR="7434" marT="7434" marB="0" anchor="b">
                    <a:lnL>
                      <a:noFill/>
                    </a:lnL>
                    <a:lnR>
                      <a:noFill/>
                    </a:lnR>
                    <a:lnT>
                      <a:noFill/>
                    </a:lnT>
                    <a:lnB>
                      <a:noFill/>
                    </a:lnB>
                  </a:tcPr>
                </a:tc>
                <a:tc>
                  <a:txBody>
                    <a:bodyPr/>
                    <a:lstStyle/>
                    <a:p>
                      <a:pPr algn="l" fontAlgn="b"/>
                      <a:r>
                        <a:rPr lang="en-US" sz="900" b="0" i="0" u="none" strike="noStrike">
                          <a:latin typeface="Arial"/>
                        </a:rPr>
                        <a:t> </a:t>
                      </a:r>
                    </a:p>
                  </a:txBody>
                  <a:tcPr marL="7434" marR="7434" marT="7434" marB="0" anchor="b">
                    <a:lnL>
                      <a:noFill/>
                    </a:lnL>
                    <a:lnR w="12700" cap="flat" cmpd="sng" algn="ctr">
                      <a:solidFill>
                        <a:srgbClr val="000000"/>
                      </a:solidFill>
                      <a:prstDash val="solid"/>
                      <a:round/>
                      <a:headEnd type="none" w="med" len="med"/>
                      <a:tailEnd type="none" w="med" len="med"/>
                    </a:lnR>
                    <a:lnT>
                      <a:noFill/>
                    </a:lnT>
                    <a:lnB>
                      <a:noFill/>
                    </a:lnB>
                  </a:tcPr>
                </a:tc>
              </a:tr>
              <a:tr h="190291">
                <a:tc>
                  <a:txBody>
                    <a:bodyPr/>
                    <a:lstStyle/>
                    <a:p>
                      <a:pPr algn="l" fontAlgn="b"/>
                      <a:r>
                        <a:rPr lang="en-US" sz="900" b="1" i="0" u="none" strike="noStrike">
                          <a:latin typeface="Arial"/>
                        </a:rPr>
                        <a:t>First Grade</a:t>
                      </a:r>
                    </a:p>
                  </a:txBody>
                  <a:tcPr marL="7434" marR="7434" marT="743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900" b="0" i="0" u="none" strike="noStrike">
                          <a:latin typeface="Arial"/>
                        </a:rPr>
                        <a:t>Percent</a:t>
                      </a:r>
                    </a:p>
                  </a:txBody>
                  <a:tcPr marL="7434" marR="7434" marT="7434" marB="0" anchor="b">
                    <a:lnL>
                      <a:noFill/>
                    </a:lnL>
                    <a:lnR>
                      <a:noFill/>
                    </a:lnR>
                    <a:lnT>
                      <a:noFill/>
                    </a:lnT>
                    <a:lnB>
                      <a:noFill/>
                    </a:lnB>
                  </a:tcPr>
                </a:tc>
                <a:tc>
                  <a:txBody>
                    <a:bodyPr/>
                    <a:lstStyle/>
                    <a:p>
                      <a:pPr algn="r" fontAlgn="b"/>
                      <a:r>
                        <a:rPr lang="en-US" sz="900" b="0" i="0" u="none" strike="noStrike" dirty="0">
                          <a:solidFill>
                            <a:srgbClr val="002060"/>
                          </a:solidFill>
                          <a:latin typeface="Arial"/>
                        </a:rPr>
                        <a:t>30%</a:t>
                      </a:r>
                    </a:p>
                  </a:txBody>
                  <a:tcPr marL="7434" marR="7434" marT="7434" marB="0" anchor="b">
                    <a:lnL>
                      <a:noFill/>
                    </a:lnL>
                    <a:lnR>
                      <a:noFill/>
                    </a:lnR>
                    <a:lnT>
                      <a:noFill/>
                    </a:lnT>
                    <a:lnB>
                      <a:noFill/>
                    </a:lnB>
                    <a:solidFill>
                      <a:srgbClr val="99FFCC"/>
                    </a:solidFill>
                  </a:tcPr>
                </a:tc>
                <a:tc>
                  <a:txBody>
                    <a:bodyPr/>
                    <a:lstStyle/>
                    <a:p>
                      <a:pPr algn="l" fontAlgn="b"/>
                      <a:r>
                        <a:rPr lang="en-US" sz="900" b="0" i="0" u="none" strike="noStrike">
                          <a:solidFill>
                            <a:srgbClr val="002060"/>
                          </a:solidFill>
                          <a:latin typeface="Arial"/>
                        </a:rPr>
                        <a:t> </a:t>
                      </a:r>
                    </a:p>
                  </a:txBody>
                  <a:tcPr marL="7434" marR="7434" marT="7434" marB="0" anchor="b">
                    <a:lnL>
                      <a:noFill/>
                    </a:lnL>
                    <a:lnR>
                      <a:noFill/>
                    </a:lnR>
                    <a:lnT>
                      <a:noFill/>
                    </a:lnT>
                    <a:lnB>
                      <a:noFill/>
                    </a:lnB>
                    <a:solidFill>
                      <a:srgbClr val="99FFCC"/>
                    </a:solidFill>
                  </a:tcPr>
                </a:tc>
                <a:tc>
                  <a:txBody>
                    <a:bodyPr/>
                    <a:lstStyle/>
                    <a:p>
                      <a:pPr algn="r" fontAlgn="b"/>
                      <a:r>
                        <a:rPr lang="en-US" sz="900" b="0" i="0" u="none" strike="noStrike">
                          <a:solidFill>
                            <a:srgbClr val="002060"/>
                          </a:solidFill>
                          <a:latin typeface="Arial"/>
                        </a:rPr>
                        <a:t>40%</a:t>
                      </a:r>
                    </a:p>
                  </a:txBody>
                  <a:tcPr marL="7434" marR="7434" marT="7434" marB="0" anchor="b">
                    <a:lnL>
                      <a:noFill/>
                    </a:lnL>
                    <a:lnR>
                      <a:noFill/>
                    </a:lnR>
                    <a:lnT>
                      <a:noFill/>
                    </a:lnT>
                    <a:lnB>
                      <a:noFill/>
                    </a:lnB>
                    <a:solidFill>
                      <a:srgbClr val="99FFCC"/>
                    </a:solidFill>
                  </a:tcPr>
                </a:tc>
                <a:tc>
                  <a:txBody>
                    <a:bodyPr/>
                    <a:lstStyle/>
                    <a:p>
                      <a:pPr algn="l" fontAlgn="b"/>
                      <a:r>
                        <a:rPr lang="en-US" sz="900" b="0" i="0" u="none" strike="noStrike">
                          <a:solidFill>
                            <a:srgbClr val="002060"/>
                          </a:solidFill>
                          <a:latin typeface="Arial"/>
                        </a:rPr>
                        <a:t> </a:t>
                      </a:r>
                    </a:p>
                  </a:txBody>
                  <a:tcPr marL="7434" marR="7434" marT="7434" marB="0" anchor="b">
                    <a:lnL>
                      <a:noFill/>
                    </a:lnL>
                    <a:lnR>
                      <a:noFill/>
                    </a:lnR>
                    <a:lnT>
                      <a:noFill/>
                    </a:lnT>
                    <a:lnB>
                      <a:noFill/>
                    </a:lnB>
                    <a:solidFill>
                      <a:srgbClr val="99FFCC"/>
                    </a:solidFill>
                  </a:tcPr>
                </a:tc>
                <a:tc>
                  <a:txBody>
                    <a:bodyPr/>
                    <a:lstStyle/>
                    <a:p>
                      <a:pPr algn="r" fontAlgn="b"/>
                      <a:r>
                        <a:rPr lang="en-US" sz="900" b="0" i="0" u="none" strike="noStrike">
                          <a:solidFill>
                            <a:srgbClr val="002060"/>
                          </a:solidFill>
                          <a:latin typeface="Arial"/>
                        </a:rPr>
                        <a:t>50%</a:t>
                      </a:r>
                    </a:p>
                  </a:txBody>
                  <a:tcPr marL="7434" marR="7434" marT="7434" marB="0" anchor="b">
                    <a:lnL>
                      <a:noFill/>
                    </a:lnL>
                    <a:lnR>
                      <a:noFill/>
                    </a:lnR>
                    <a:lnT>
                      <a:noFill/>
                    </a:lnT>
                    <a:lnB>
                      <a:noFill/>
                    </a:lnB>
                    <a:solidFill>
                      <a:srgbClr val="99FFCC"/>
                    </a:solidFill>
                  </a:tcPr>
                </a:tc>
                <a:tc>
                  <a:txBody>
                    <a:bodyPr/>
                    <a:lstStyle/>
                    <a:p>
                      <a:pPr algn="l" fontAlgn="b"/>
                      <a:r>
                        <a:rPr lang="en-US" sz="900" b="0" i="0" u="none" strike="noStrike">
                          <a:latin typeface="Arial"/>
                        </a:rPr>
                        <a:t> </a:t>
                      </a:r>
                    </a:p>
                  </a:txBody>
                  <a:tcPr marL="7434" marR="7434" marT="7434" marB="0" anchor="b">
                    <a:lnL>
                      <a:noFill/>
                    </a:lnL>
                    <a:lnR w="12700" cap="flat" cmpd="sng" algn="ctr">
                      <a:solidFill>
                        <a:srgbClr val="000000"/>
                      </a:solidFill>
                      <a:prstDash val="solid"/>
                      <a:round/>
                      <a:headEnd type="none" w="med" len="med"/>
                      <a:tailEnd type="none" w="med" len="med"/>
                    </a:lnR>
                    <a:lnT>
                      <a:noFill/>
                    </a:lnT>
                    <a:lnB>
                      <a:noFill/>
                    </a:lnB>
                    <a:solidFill>
                      <a:srgbClr val="99FFCC"/>
                    </a:solidFill>
                  </a:tcPr>
                </a:tc>
              </a:tr>
              <a:tr h="183042">
                <a:tc>
                  <a:txBody>
                    <a:bodyPr/>
                    <a:lstStyle/>
                    <a:p>
                      <a:pPr algn="l" fontAlgn="b"/>
                      <a:r>
                        <a:rPr lang="en-US" sz="900" b="0" i="0" u="none" strike="noStrike">
                          <a:latin typeface="Arial"/>
                        </a:rPr>
                        <a:t>Price</a:t>
                      </a:r>
                    </a:p>
                  </a:txBody>
                  <a:tcPr marL="7434" marR="7434" marT="743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900" b="0" i="0" u="none" strike="noStrike">
                          <a:latin typeface="Arial"/>
                        </a:rPr>
                        <a:t>Dollars</a:t>
                      </a:r>
                    </a:p>
                  </a:txBody>
                  <a:tcPr marL="7434" marR="7434" marT="7434" marB="0" anchor="b">
                    <a:lnL>
                      <a:noFill/>
                    </a:lnL>
                    <a:lnR>
                      <a:noFill/>
                    </a:lnR>
                    <a:lnT>
                      <a:noFill/>
                    </a:lnT>
                    <a:lnB>
                      <a:noFill/>
                    </a:lnB>
                  </a:tcPr>
                </a:tc>
                <a:tc>
                  <a:txBody>
                    <a:bodyPr/>
                    <a:lstStyle/>
                    <a:p>
                      <a:pPr algn="r" fontAlgn="b"/>
                      <a:r>
                        <a:rPr lang="en-US" sz="900" b="0" i="0" u="none" strike="noStrike" dirty="0">
                          <a:solidFill>
                            <a:srgbClr val="002060"/>
                          </a:solidFill>
                          <a:latin typeface="Arial"/>
                        </a:rPr>
                        <a:t>$2,000</a:t>
                      </a:r>
                    </a:p>
                  </a:txBody>
                  <a:tcPr marL="7434" marR="7434" marT="7434" marB="0" anchor="b">
                    <a:lnL>
                      <a:noFill/>
                    </a:lnL>
                    <a:lnR>
                      <a:noFill/>
                    </a:lnR>
                    <a:lnT>
                      <a:noFill/>
                    </a:lnT>
                    <a:lnB>
                      <a:noFill/>
                    </a:lnB>
                    <a:solidFill>
                      <a:srgbClr val="99FFCC"/>
                    </a:solidFill>
                  </a:tcPr>
                </a:tc>
                <a:tc>
                  <a:txBody>
                    <a:bodyPr/>
                    <a:lstStyle/>
                    <a:p>
                      <a:pPr algn="l" fontAlgn="b"/>
                      <a:r>
                        <a:rPr lang="en-US" sz="900" b="0" i="0" u="none" strike="noStrike" dirty="0">
                          <a:solidFill>
                            <a:srgbClr val="002060"/>
                          </a:solidFill>
                          <a:latin typeface="Arial"/>
                        </a:rPr>
                        <a:t> </a:t>
                      </a:r>
                    </a:p>
                  </a:txBody>
                  <a:tcPr marL="7434" marR="7434" marT="7434" marB="0" anchor="b">
                    <a:lnL>
                      <a:noFill/>
                    </a:lnL>
                    <a:lnR>
                      <a:noFill/>
                    </a:lnR>
                    <a:lnT>
                      <a:noFill/>
                    </a:lnT>
                    <a:lnB>
                      <a:noFill/>
                    </a:lnB>
                    <a:solidFill>
                      <a:srgbClr val="99FFCC"/>
                    </a:solidFill>
                  </a:tcPr>
                </a:tc>
                <a:tc>
                  <a:txBody>
                    <a:bodyPr/>
                    <a:lstStyle/>
                    <a:p>
                      <a:pPr algn="r" fontAlgn="b"/>
                      <a:r>
                        <a:rPr lang="en-US" sz="900" b="0" i="0" u="none" strike="noStrike" dirty="0">
                          <a:solidFill>
                            <a:srgbClr val="002060"/>
                          </a:solidFill>
                          <a:latin typeface="Arial"/>
                        </a:rPr>
                        <a:t>$2,200</a:t>
                      </a:r>
                    </a:p>
                  </a:txBody>
                  <a:tcPr marL="7434" marR="7434" marT="7434" marB="0" anchor="b">
                    <a:lnL>
                      <a:noFill/>
                    </a:lnL>
                    <a:lnR>
                      <a:noFill/>
                    </a:lnR>
                    <a:lnT>
                      <a:noFill/>
                    </a:lnT>
                    <a:lnB>
                      <a:noFill/>
                    </a:lnB>
                    <a:solidFill>
                      <a:srgbClr val="99FFCC"/>
                    </a:solidFill>
                  </a:tcPr>
                </a:tc>
                <a:tc>
                  <a:txBody>
                    <a:bodyPr/>
                    <a:lstStyle/>
                    <a:p>
                      <a:pPr algn="l" fontAlgn="b"/>
                      <a:r>
                        <a:rPr lang="en-US" sz="900" b="0" i="0" u="none" strike="noStrike" dirty="0">
                          <a:solidFill>
                            <a:srgbClr val="002060"/>
                          </a:solidFill>
                          <a:latin typeface="Arial"/>
                        </a:rPr>
                        <a:t> </a:t>
                      </a:r>
                    </a:p>
                  </a:txBody>
                  <a:tcPr marL="7434" marR="7434" marT="7434" marB="0" anchor="b">
                    <a:lnL>
                      <a:noFill/>
                    </a:lnL>
                    <a:lnR>
                      <a:noFill/>
                    </a:lnR>
                    <a:lnT>
                      <a:noFill/>
                    </a:lnT>
                    <a:lnB>
                      <a:noFill/>
                    </a:lnB>
                    <a:solidFill>
                      <a:srgbClr val="99FFCC"/>
                    </a:solidFill>
                  </a:tcPr>
                </a:tc>
                <a:tc>
                  <a:txBody>
                    <a:bodyPr/>
                    <a:lstStyle/>
                    <a:p>
                      <a:pPr algn="r" fontAlgn="b"/>
                      <a:r>
                        <a:rPr lang="en-US" sz="900" b="0" i="0" u="none" strike="noStrike" dirty="0">
                          <a:solidFill>
                            <a:srgbClr val="002060"/>
                          </a:solidFill>
                          <a:latin typeface="Arial"/>
                        </a:rPr>
                        <a:t>$2,400</a:t>
                      </a:r>
                    </a:p>
                  </a:txBody>
                  <a:tcPr marL="7434" marR="7434" marT="7434" marB="0" anchor="b">
                    <a:lnL>
                      <a:noFill/>
                    </a:lnL>
                    <a:lnR>
                      <a:noFill/>
                    </a:lnR>
                    <a:lnT>
                      <a:noFill/>
                    </a:lnT>
                    <a:lnB>
                      <a:noFill/>
                    </a:lnB>
                    <a:solidFill>
                      <a:srgbClr val="99FFCC"/>
                    </a:solidFill>
                  </a:tcPr>
                </a:tc>
                <a:tc>
                  <a:txBody>
                    <a:bodyPr/>
                    <a:lstStyle/>
                    <a:p>
                      <a:pPr algn="l" fontAlgn="b"/>
                      <a:r>
                        <a:rPr lang="en-US" sz="900" b="0" i="0" u="none" strike="noStrike">
                          <a:latin typeface="Arial"/>
                        </a:rPr>
                        <a:t> </a:t>
                      </a:r>
                    </a:p>
                  </a:txBody>
                  <a:tcPr marL="7434" marR="7434" marT="7434" marB="0" anchor="b">
                    <a:lnL>
                      <a:noFill/>
                    </a:lnL>
                    <a:lnR w="12700" cap="flat" cmpd="sng" algn="ctr">
                      <a:solidFill>
                        <a:srgbClr val="000000"/>
                      </a:solidFill>
                      <a:prstDash val="solid"/>
                      <a:round/>
                      <a:headEnd type="none" w="med" len="med"/>
                      <a:tailEnd type="none" w="med" len="med"/>
                    </a:lnR>
                    <a:lnT>
                      <a:noFill/>
                    </a:lnT>
                    <a:lnB>
                      <a:noFill/>
                    </a:lnB>
                    <a:solidFill>
                      <a:srgbClr val="99FFCC"/>
                    </a:solidFill>
                  </a:tcPr>
                </a:tc>
              </a:tr>
              <a:tr h="183042">
                <a:tc>
                  <a:txBody>
                    <a:bodyPr/>
                    <a:lstStyle/>
                    <a:p>
                      <a:pPr algn="l" fontAlgn="b"/>
                      <a:r>
                        <a:rPr lang="en-US" sz="900" b="0" i="0" u="none" strike="noStrike">
                          <a:latin typeface="Arial"/>
                        </a:rPr>
                        <a:t>Ton</a:t>
                      </a:r>
                    </a:p>
                  </a:txBody>
                  <a:tcPr marL="7434" marR="7434" marT="743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900" b="0" i="0" u="none" strike="noStrike">
                          <a:latin typeface="Arial"/>
                        </a:rPr>
                        <a:t>Tons</a:t>
                      </a:r>
                    </a:p>
                  </a:txBody>
                  <a:tcPr marL="7434" marR="7434" marT="7434" marB="0" anchor="b">
                    <a:lnL>
                      <a:noFill/>
                    </a:lnL>
                    <a:lnR>
                      <a:noFill/>
                    </a:lnR>
                    <a:lnT>
                      <a:noFill/>
                    </a:lnT>
                    <a:lnB>
                      <a:noFill/>
                    </a:lnB>
                  </a:tcPr>
                </a:tc>
                <a:tc>
                  <a:txBody>
                    <a:bodyPr/>
                    <a:lstStyle/>
                    <a:p>
                      <a:pPr algn="r" fontAlgn="b"/>
                      <a:r>
                        <a:rPr lang="en-US" sz="900" b="0" i="0" u="none" strike="noStrike" dirty="0">
                          <a:solidFill>
                            <a:schemeClr val="tx1"/>
                          </a:solidFill>
                          <a:latin typeface="Arial"/>
                        </a:rPr>
                        <a:t>3.0</a:t>
                      </a:r>
                    </a:p>
                  </a:txBody>
                  <a:tcPr marL="7434" marR="7434" marT="74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chemeClr val="tx1"/>
                        </a:solidFill>
                        <a:latin typeface="Arial"/>
                      </a:endParaRPr>
                    </a:p>
                  </a:txBody>
                  <a:tcPr marL="7434" marR="7434" marT="74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chemeClr val="tx1"/>
                          </a:solidFill>
                          <a:latin typeface="Arial"/>
                        </a:rPr>
                        <a:t>5.6</a:t>
                      </a:r>
                    </a:p>
                  </a:txBody>
                  <a:tcPr marL="7434" marR="7434" marT="74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chemeClr val="tx1"/>
                        </a:solidFill>
                        <a:latin typeface="Arial"/>
                      </a:endParaRPr>
                    </a:p>
                  </a:txBody>
                  <a:tcPr marL="7434" marR="7434" marT="74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chemeClr val="tx1"/>
                          </a:solidFill>
                          <a:latin typeface="Arial"/>
                        </a:rPr>
                        <a:t>9.0</a:t>
                      </a:r>
                    </a:p>
                  </a:txBody>
                  <a:tcPr marL="7434" marR="7434" marT="74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latin typeface="Arial"/>
                        </a:rPr>
                        <a:t> </a:t>
                      </a:r>
                    </a:p>
                  </a:txBody>
                  <a:tcPr marL="7434" marR="7434" marT="7434" marB="0" anchor="b">
                    <a:lnL>
                      <a:noFill/>
                    </a:lnL>
                    <a:lnR w="12700" cap="flat" cmpd="sng" algn="ctr">
                      <a:solidFill>
                        <a:srgbClr val="000000"/>
                      </a:solidFill>
                      <a:prstDash val="solid"/>
                      <a:round/>
                      <a:headEnd type="none" w="med" len="med"/>
                      <a:tailEnd type="none" w="med" len="med"/>
                    </a:lnR>
                    <a:lnT>
                      <a:noFill/>
                    </a:lnT>
                    <a:lnB>
                      <a:noFill/>
                    </a:lnB>
                  </a:tcPr>
                </a:tc>
              </a:tr>
              <a:tr h="183042">
                <a:tc>
                  <a:txBody>
                    <a:bodyPr/>
                    <a:lstStyle/>
                    <a:p>
                      <a:pPr algn="l" fontAlgn="b"/>
                      <a:r>
                        <a:rPr lang="en-US" sz="900" b="0" i="0" u="none" strike="noStrike">
                          <a:latin typeface="Arial"/>
                        </a:rPr>
                        <a:t>Gross</a:t>
                      </a:r>
                    </a:p>
                  </a:txBody>
                  <a:tcPr marL="7434" marR="7434" marT="743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900" b="0" i="0" u="none" strike="noStrike">
                          <a:latin typeface="Arial"/>
                        </a:rPr>
                        <a:t>Dollars</a:t>
                      </a:r>
                    </a:p>
                  </a:txBody>
                  <a:tcPr marL="7434" marR="7434" marT="7434" marB="0" anchor="b">
                    <a:lnL>
                      <a:noFill/>
                    </a:lnL>
                    <a:lnR>
                      <a:noFill/>
                    </a:lnR>
                    <a:lnT>
                      <a:noFill/>
                    </a:lnT>
                    <a:lnB>
                      <a:noFill/>
                    </a:lnB>
                  </a:tcPr>
                </a:tc>
                <a:tc>
                  <a:txBody>
                    <a:bodyPr/>
                    <a:lstStyle/>
                    <a:p>
                      <a:pPr algn="r" fontAlgn="b"/>
                      <a:r>
                        <a:rPr lang="en-US" sz="900" b="0" i="0" u="none" strike="noStrike" dirty="0">
                          <a:solidFill>
                            <a:schemeClr val="tx1"/>
                          </a:solidFill>
                          <a:latin typeface="Arial"/>
                        </a:rPr>
                        <a:t>$6,000</a:t>
                      </a:r>
                    </a:p>
                  </a:txBody>
                  <a:tcPr marL="7434" marR="7434" marT="743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900" b="0" i="0" u="none" strike="noStrike" dirty="0">
                          <a:solidFill>
                            <a:schemeClr val="tx1"/>
                          </a:solidFill>
                          <a:latin typeface="Arial"/>
                        </a:rPr>
                        <a:t> </a:t>
                      </a:r>
                    </a:p>
                  </a:txBody>
                  <a:tcPr marL="7434" marR="7434" marT="743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dirty="0">
                          <a:solidFill>
                            <a:schemeClr val="tx1"/>
                          </a:solidFill>
                          <a:latin typeface="Arial"/>
                        </a:rPr>
                        <a:t>$12,320</a:t>
                      </a:r>
                    </a:p>
                  </a:txBody>
                  <a:tcPr marL="7434" marR="7434" marT="743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900" b="0" i="0" u="none" strike="noStrike" dirty="0">
                          <a:solidFill>
                            <a:schemeClr val="tx1"/>
                          </a:solidFill>
                          <a:latin typeface="Arial"/>
                        </a:rPr>
                        <a:t> </a:t>
                      </a:r>
                    </a:p>
                  </a:txBody>
                  <a:tcPr marL="7434" marR="7434" marT="743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dirty="0">
                          <a:solidFill>
                            <a:schemeClr val="tx1"/>
                          </a:solidFill>
                          <a:latin typeface="Arial"/>
                        </a:rPr>
                        <a:t>$21,600</a:t>
                      </a:r>
                    </a:p>
                  </a:txBody>
                  <a:tcPr marL="7434" marR="7434" marT="743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900" b="0" i="0" u="none" strike="noStrike">
                          <a:latin typeface="Arial"/>
                        </a:rPr>
                        <a:t> </a:t>
                      </a:r>
                    </a:p>
                  </a:txBody>
                  <a:tcPr marL="7434" marR="7434" marT="7434" marB="0" anchor="b">
                    <a:lnL>
                      <a:noFill/>
                    </a:lnL>
                    <a:lnR w="12700" cap="flat" cmpd="sng" algn="ctr">
                      <a:solidFill>
                        <a:srgbClr val="000000"/>
                      </a:solidFill>
                      <a:prstDash val="solid"/>
                      <a:round/>
                      <a:headEnd type="none" w="med" len="med"/>
                      <a:tailEnd type="none" w="med" len="med"/>
                    </a:lnR>
                    <a:lnT>
                      <a:noFill/>
                    </a:lnT>
                    <a:lnB>
                      <a:noFill/>
                    </a:lnB>
                  </a:tcPr>
                </a:tc>
              </a:tr>
              <a:tr h="183042">
                <a:tc>
                  <a:txBody>
                    <a:bodyPr/>
                    <a:lstStyle/>
                    <a:p>
                      <a:pPr algn="l" fontAlgn="b"/>
                      <a:r>
                        <a:rPr lang="en-US" sz="900" b="0" i="0" u="none" strike="noStrike">
                          <a:latin typeface="Arial"/>
                        </a:rPr>
                        <a:t> </a:t>
                      </a:r>
                    </a:p>
                  </a:txBody>
                  <a:tcPr marL="7434" marR="7434" marT="743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endParaRPr lang="en-US" sz="900" b="0" i="0" u="none" strike="noStrike">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a:solidFill>
                          <a:srgbClr val="002060"/>
                        </a:solidFill>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a:solidFill>
                          <a:srgbClr val="002060"/>
                        </a:solidFill>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a:solidFill>
                          <a:srgbClr val="002060"/>
                        </a:solidFill>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a:solidFill>
                          <a:srgbClr val="002060"/>
                        </a:solidFill>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dirty="0">
                        <a:solidFill>
                          <a:srgbClr val="002060"/>
                        </a:solidFill>
                        <a:latin typeface="Arial"/>
                      </a:endParaRPr>
                    </a:p>
                  </a:txBody>
                  <a:tcPr marL="7434" marR="7434" marT="7434" marB="0" anchor="b">
                    <a:lnL>
                      <a:noFill/>
                    </a:lnL>
                    <a:lnR>
                      <a:noFill/>
                    </a:lnR>
                    <a:lnT>
                      <a:noFill/>
                    </a:lnT>
                    <a:lnB>
                      <a:noFill/>
                    </a:lnB>
                  </a:tcPr>
                </a:tc>
                <a:tc>
                  <a:txBody>
                    <a:bodyPr/>
                    <a:lstStyle/>
                    <a:p>
                      <a:pPr algn="l" fontAlgn="b"/>
                      <a:r>
                        <a:rPr lang="en-US" sz="900" b="0" i="0" u="none" strike="noStrike">
                          <a:latin typeface="Arial"/>
                        </a:rPr>
                        <a:t> </a:t>
                      </a:r>
                    </a:p>
                  </a:txBody>
                  <a:tcPr marL="7434" marR="7434" marT="7434" marB="0" anchor="b">
                    <a:lnL>
                      <a:noFill/>
                    </a:lnL>
                    <a:lnR w="12700" cap="flat" cmpd="sng" algn="ctr">
                      <a:solidFill>
                        <a:srgbClr val="000000"/>
                      </a:solidFill>
                      <a:prstDash val="solid"/>
                      <a:round/>
                      <a:headEnd type="none" w="med" len="med"/>
                      <a:tailEnd type="none" w="med" len="med"/>
                    </a:lnR>
                    <a:lnT>
                      <a:noFill/>
                    </a:lnT>
                    <a:lnB>
                      <a:noFill/>
                    </a:lnB>
                  </a:tcPr>
                </a:tc>
              </a:tr>
              <a:tr h="190291">
                <a:tc>
                  <a:txBody>
                    <a:bodyPr/>
                    <a:lstStyle/>
                    <a:p>
                      <a:pPr algn="l" fontAlgn="b"/>
                      <a:r>
                        <a:rPr lang="en-US" sz="900" b="1" i="0" u="none" strike="noStrike">
                          <a:latin typeface="Arial"/>
                        </a:rPr>
                        <a:t>Second Grade</a:t>
                      </a:r>
                    </a:p>
                  </a:txBody>
                  <a:tcPr marL="7434" marR="7434" marT="743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900" b="0" i="0" u="none" strike="noStrike">
                          <a:latin typeface="Arial"/>
                        </a:rPr>
                        <a:t>Percent</a:t>
                      </a:r>
                    </a:p>
                  </a:txBody>
                  <a:tcPr marL="7434" marR="7434" marT="7434" marB="0" anchor="b">
                    <a:lnL>
                      <a:noFill/>
                    </a:lnL>
                    <a:lnR>
                      <a:noFill/>
                    </a:lnR>
                    <a:lnT>
                      <a:noFill/>
                    </a:lnT>
                    <a:lnB>
                      <a:noFill/>
                    </a:lnB>
                  </a:tcPr>
                </a:tc>
                <a:tc>
                  <a:txBody>
                    <a:bodyPr/>
                    <a:lstStyle/>
                    <a:p>
                      <a:pPr algn="r" fontAlgn="b"/>
                      <a:r>
                        <a:rPr lang="en-US" sz="900" b="0" i="0" u="none" strike="noStrike">
                          <a:solidFill>
                            <a:srgbClr val="002060"/>
                          </a:solidFill>
                          <a:latin typeface="Arial"/>
                        </a:rPr>
                        <a:t>30%</a:t>
                      </a:r>
                    </a:p>
                  </a:txBody>
                  <a:tcPr marL="7434" marR="7434" marT="7434" marB="0" anchor="b">
                    <a:lnL>
                      <a:noFill/>
                    </a:lnL>
                    <a:lnR>
                      <a:noFill/>
                    </a:lnR>
                    <a:lnT>
                      <a:noFill/>
                    </a:lnT>
                    <a:lnB>
                      <a:noFill/>
                    </a:lnB>
                    <a:solidFill>
                      <a:srgbClr val="99FFCC"/>
                    </a:solidFill>
                  </a:tcPr>
                </a:tc>
                <a:tc>
                  <a:txBody>
                    <a:bodyPr/>
                    <a:lstStyle/>
                    <a:p>
                      <a:pPr algn="l" fontAlgn="b"/>
                      <a:r>
                        <a:rPr lang="en-US" sz="900" b="0" i="0" u="none" strike="noStrike">
                          <a:solidFill>
                            <a:srgbClr val="002060"/>
                          </a:solidFill>
                          <a:latin typeface="Arial"/>
                        </a:rPr>
                        <a:t> </a:t>
                      </a:r>
                    </a:p>
                  </a:txBody>
                  <a:tcPr marL="7434" marR="7434" marT="7434" marB="0" anchor="b">
                    <a:lnL>
                      <a:noFill/>
                    </a:lnL>
                    <a:lnR>
                      <a:noFill/>
                    </a:lnR>
                    <a:lnT>
                      <a:noFill/>
                    </a:lnT>
                    <a:lnB>
                      <a:noFill/>
                    </a:lnB>
                    <a:solidFill>
                      <a:srgbClr val="99FFCC"/>
                    </a:solidFill>
                  </a:tcPr>
                </a:tc>
                <a:tc>
                  <a:txBody>
                    <a:bodyPr/>
                    <a:lstStyle/>
                    <a:p>
                      <a:pPr algn="r" fontAlgn="b"/>
                      <a:r>
                        <a:rPr lang="en-US" sz="900" b="0" i="0" u="none" strike="noStrike">
                          <a:solidFill>
                            <a:srgbClr val="002060"/>
                          </a:solidFill>
                          <a:latin typeface="Arial"/>
                        </a:rPr>
                        <a:t>40%</a:t>
                      </a:r>
                    </a:p>
                  </a:txBody>
                  <a:tcPr marL="7434" marR="7434" marT="7434" marB="0" anchor="b">
                    <a:lnL>
                      <a:noFill/>
                    </a:lnL>
                    <a:lnR>
                      <a:noFill/>
                    </a:lnR>
                    <a:lnT>
                      <a:noFill/>
                    </a:lnT>
                    <a:lnB>
                      <a:noFill/>
                    </a:lnB>
                    <a:solidFill>
                      <a:srgbClr val="99FFCC"/>
                    </a:solidFill>
                  </a:tcPr>
                </a:tc>
                <a:tc>
                  <a:txBody>
                    <a:bodyPr/>
                    <a:lstStyle/>
                    <a:p>
                      <a:pPr algn="l" fontAlgn="b"/>
                      <a:r>
                        <a:rPr lang="en-US" sz="900" b="0" i="0" u="none" strike="noStrike">
                          <a:solidFill>
                            <a:srgbClr val="002060"/>
                          </a:solidFill>
                          <a:latin typeface="Arial"/>
                        </a:rPr>
                        <a:t> </a:t>
                      </a:r>
                    </a:p>
                  </a:txBody>
                  <a:tcPr marL="7434" marR="7434" marT="7434" marB="0" anchor="b">
                    <a:lnL>
                      <a:noFill/>
                    </a:lnL>
                    <a:lnR>
                      <a:noFill/>
                    </a:lnR>
                    <a:lnT>
                      <a:noFill/>
                    </a:lnT>
                    <a:lnB>
                      <a:noFill/>
                    </a:lnB>
                    <a:solidFill>
                      <a:srgbClr val="99FFCC"/>
                    </a:solidFill>
                  </a:tcPr>
                </a:tc>
                <a:tc>
                  <a:txBody>
                    <a:bodyPr/>
                    <a:lstStyle/>
                    <a:p>
                      <a:pPr algn="r" fontAlgn="b"/>
                      <a:r>
                        <a:rPr lang="en-US" sz="900" b="0" i="0" u="none" strike="noStrike" dirty="0">
                          <a:solidFill>
                            <a:srgbClr val="002060"/>
                          </a:solidFill>
                          <a:latin typeface="Arial"/>
                        </a:rPr>
                        <a:t>50%</a:t>
                      </a:r>
                    </a:p>
                  </a:txBody>
                  <a:tcPr marL="7434" marR="7434" marT="7434" marB="0" anchor="b">
                    <a:lnL>
                      <a:noFill/>
                    </a:lnL>
                    <a:lnR>
                      <a:noFill/>
                    </a:lnR>
                    <a:lnT>
                      <a:noFill/>
                    </a:lnT>
                    <a:lnB>
                      <a:noFill/>
                    </a:lnB>
                    <a:solidFill>
                      <a:srgbClr val="99FFCC"/>
                    </a:solidFill>
                  </a:tcPr>
                </a:tc>
                <a:tc>
                  <a:txBody>
                    <a:bodyPr/>
                    <a:lstStyle/>
                    <a:p>
                      <a:pPr algn="l" fontAlgn="b"/>
                      <a:r>
                        <a:rPr lang="en-US" sz="900" b="0" i="0" u="none" strike="noStrike">
                          <a:latin typeface="Arial"/>
                        </a:rPr>
                        <a:t> </a:t>
                      </a:r>
                    </a:p>
                  </a:txBody>
                  <a:tcPr marL="7434" marR="7434" marT="7434" marB="0" anchor="b">
                    <a:lnL>
                      <a:noFill/>
                    </a:lnL>
                    <a:lnR w="12700" cap="flat" cmpd="sng" algn="ctr">
                      <a:solidFill>
                        <a:srgbClr val="000000"/>
                      </a:solidFill>
                      <a:prstDash val="solid"/>
                      <a:round/>
                      <a:headEnd type="none" w="med" len="med"/>
                      <a:tailEnd type="none" w="med" len="med"/>
                    </a:lnR>
                    <a:lnT>
                      <a:noFill/>
                    </a:lnT>
                    <a:lnB>
                      <a:noFill/>
                    </a:lnB>
                    <a:solidFill>
                      <a:srgbClr val="99FFCC"/>
                    </a:solidFill>
                  </a:tcPr>
                </a:tc>
              </a:tr>
              <a:tr h="183042">
                <a:tc>
                  <a:txBody>
                    <a:bodyPr/>
                    <a:lstStyle/>
                    <a:p>
                      <a:pPr algn="l" fontAlgn="b"/>
                      <a:r>
                        <a:rPr lang="en-US" sz="900" b="0" i="0" u="none" strike="noStrike">
                          <a:latin typeface="Arial"/>
                        </a:rPr>
                        <a:t>Price</a:t>
                      </a:r>
                    </a:p>
                  </a:txBody>
                  <a:tcPr marL="7434" marR="7434" marT="743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900" b="0" i="0" u="none" strike="noStrike">
                          <a:latin typeface="Arial"/>
                        </a:rPr>
                        <a:t>Dollars</a:t>
                      </a:r>
                    </a:p>
                  </a:txBody>
                  <a:tcPr marL="7434" marR="7434" marT="7434" marB="0" anchor="b">
                    <a:lnL>
                      <a:noFill/>
                    </a:lnL>
                    <a:lnR>
                      <a:noFill/>
                    </a:lnR>
                    <a:lnT>
                      <a:noFill/>
                    </a:lnT>
                    <a:lnB>
                      <a:noFill/>
                    </a:lnB>
                  </a:tcPr>
                </a:tc>
                <a:tc>
                  <a:txBody>
                    <a:bodyPr/>
                    <a:lstStyle/>
                    <a:p>
                      <a:pPr algn="r" fontAlgn="b"/>
                      <a:r>
                        <a:rPr lang="en-US" sz="900" b="0" i="0" u="none" strike="noStrike">
                          <a:solidFill>
                            <a:srgbClr val="002060"/>
                          </a:solidFill>
                          <a:latin typeface="Arial"/>
                        </a:rPr>
                        <a:t>$1,000</a:t>
                      </a:r>
                    </a:p>
                  </a:txBody>
                  <a:tcPr marL="7434" marR="7434" marT="7434" marB="0" anchor="b">
                    <a:lnL>
                      <a:noFill/>
                    </a:lnL>
                    <a:lnR>
                      <a:noFill/>
                    </a:lnR>
                    <a:lnT>
                      <a:noFill/>
                    </a:lnT>
                    <a:lnB>
                      <a:noFill/>
                    </a:lnB>
                    <a:solidFill>
                      <a:srgbClr val="99FFCC"/>
                    </a:solidFill>
                  </a:tcPr>
                </a:tc>
                <a:tc>
                  <a:txBody>
                    <a:bodyPr/>
                    <a:lstStyle/>
                    <a:p>
                      <a:pPr algn="l" fontAlgn="b"/>
                      <a:r>
                        <a:rPr lang="en-US" sz="900" b="0" i="0" u="none" strike="noStrike">
                          <a:solidFill>
                            <a:srgbClr val="002060"/>
                          </a:solidFill>
                          <a:latin typeface="Arial"/>
                        </a:rPr>
                        <a:t> </a:t>
                      </a:r>
                    </a:p>
                  </a:txBody>
                  <a:tcPr marL="7434" marR="7434" marT="7434" marB="0" anchor="b">
                    <a:lnL>
                      <a:noFill/>
                    </a:lnL>
                    <a:lnR>
                      <a:noFill/>
                    </a:lnR>
                    <a:lnT>
                      <a:noFill/>
                    </a:lnT>
                    <a:lnB>
                      <a:noFill/>
                    </a:lnB>
                    <a:solidFill>
                      <a:srgbClr val="99FFCC"/>
                    </a:solidFill>
                  </a:tcPr>
                </a:tc>
                <a:tc>
                  <a:txBody>
                    <a:bodyPr/>
                    <a:lstStyle/>
                    <a:p>
                      <a:pPr algn="r" fontAlgn="b"/>
                      <a:r>
                        <a:rPr lang="en-US" sz="900" b="0" i="0" u="none" strike="noStrike">
                          <a:solidFill>
                            <a:srgbClr val="002060"/>
                          </a:solidFill>
                          <a:latin typeface="Arial"/>
                        </a:rPr>
                        <a:t>$1,200</a:t>
                      </a:r>
                    </a:p>
                  </a:txBody>
                  <a:tcPr marL="7434" marR="7434" marT="7434" marB="0" anchor="b">
                    <a:lnL>
                      <a:noFill/>
                    </a:lnL>
                    <a:lnR>
                      <a:noFill/>
                    </a:lnR>
                    <a:lnT>
                      <a:noFill/>
                    </a:lnT>
                    <a:lnB>
                      <a:noFill/>
                    </a:lnB>
                    <a:solidFill>
                      <a:srgbClr val="99FFCC"/>
                    </a:solidFill>
                  </a:tcPr>
                </a:tc>
                <a:tc>
                  <a:txBody>
                    <a:bodyPr/>
                    <a:lstStyle/>
                    <a:p>
                      <a:pPr algn="l" fontAlgn="b"/>
                      <a:r>
                        <a:rPr lang="en-US" sz="900" b="0" i="0" u="none" strike="noStrike">
                          <a:solidFill>
                            <a:srgbClr val="002060"/>
                          </a:solidFill>
                          <a:latin typeface="Arial"/>
                        </a:rPr>
                        <a:t> </a:t>
                      </a:r>
                    </a:p>
                  </a:txBody>
                  <a:tcPr marL="7434" marR="7434" marT="7434" marB="0" anchor="b">
                    <a:lnL>
                      <a:noFill/>
                    </a:lnL>
                    <a:lnR>
                      <a:noFill/>
                    </a:lnR>
                    <a:lnT>
                      <a:noFill/>
                    </a:lnT>
                    <a:lnB>
                      <a:noFill/>
                    </a:lnB>
                    <a:solidFill>
                      <a:srgbClr val="99FFCC"/>
                    </a:solidFill>
                  </a:tcPr>
                </a:tc>
                <a:tc>
                  <a:txBody>
                    <a:bodyPr/>
                    <a:lstStyle/>
                    <a:p>
                      <a:pPr algn="r" fontAlgn="b"/>
                      <a:r>
                        <a:rPr lang="en-US" sz="900" b="0" i="0" u="none" strike="noStrike" dirty="0">
                          <a:solidFill>
                            <a:srgbClr val="002060"/>
                          </a:solidFill>
                          <a:latin typeface="Arial"/>
                        </a:rPr>
                        <a:t>$1,400</a:t>
                      </a:r>
                    </a:p>
                  </a:txBody>
                  <a:tcPr marL="7434" marR="7434" marT="7434" marB="0" anchor="b">
                    <a:lnL>
                      <a:noFill/>
                    </a:lnL>
                    <a:lnR>
                      <a:noFill/>
                    </a:lnR>
                    <a:lnT>
                      <a:noFill/>
                    </a:lnT>
                    <a:lnB>
                      <a:noFill/>
                    </a:lnB>
                    <a:solidFill>
                      <a:srgbClr val="99FFCC"/>
                    </a:solidFill>
                  </a:tcPr>
                </a:tc>
                <a:tc>
                  <a:txBody>
                    <a:bodyPr/>
                    <a:lstStyle/>
                    <a:p>
                      <a:pPr algn="l" fontAlgn="b"/>
                      <a:r>
                        <a:rPr lang="en-US" sz="900" b="0" i="0" u="none" strike="noStrike">
                          <a:latin typeface="Arial"/>
                        </a:rPr>
                        <a:t> </a:t>
                      </a:r>
                    </a:p>
                  </a:txBody>
                  <a:tcPr marL="7434" marR="7434" marT="7434" marB="0" anchor="b">
                    <a:lnL>
                      <a:noFill/>
                    </a:lnL>
                    <a:lnR w="12700" cap="flat" cmpd="sng" algn="ctr">
                      <a:solidFill>
                        <a:srgbClr val="000000"/>
                      </a:solidFill>
                      <a:prstDash val="solid"/>
                      <a:round/>
                      <a:headEnd type="none" w="med" len="med"/>
                      <a:tailEnd type="none" w="med" len="med"/>
                    </a:lnR>
                    <a:lnT>
                      <a:noFill/>
                    </a:lnT>
                    <a:lnB>
                      <a:noFill/>
                    </a:lnB>
                    <a:solidFill>
                      <a:srgbClr val="99FFCC"/>
                    </a:solidFill>
                  </a:tcPr>
                </a:tc>
              </a:tr>
              <a:tr h="183042">
                <a:tc>
                  <a:txBody>
                    <a:bodyPr/>
                    <a:lstStyle/>
                    <a:p>
                      <a:pPr algn="l" fontAlgn="b"/>
                      <a:r>
                        <a:rPr lang="en-US" sz="900" b="0" i="0" u="none" strike="noStrike">
                          <a:latin typeface="Arial"/>
                        </a:rPr>
                        <a:t>Ton</a:t>
                      </a:r>
                    </a:p>
                  </a:txBody>
                  <a:tcPr marL="7434" marR="7434" marT="743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900" b="0" i="0" u="none" strike="noStrike">
                          <a:latin typeface="Arial"/>
                        </a:rPr>
                        <a:t>Tons</a:t>
                      </a:r>
                    </a:p>
                  </a:txBody>
                  <a:tcPr marL="7434" marR="7434" marT="7434" marB="0" anchor="b">
                    <a:lnL>
                      <a:noFill/>
                    </a:lnL>
                    <a:lnR>
                      <a:noFill/>
                    </a:lnR>
                    <a:lnT>
                      <a:noFill/>
                    </a:lnT>
                    <a:lnB>
                      <a:noFill/>
                    </a:lnB>
                  </a:tcPr>
                </a:tc>
                <a:tc>
                  <a:txBody>
                    <a:bodyPr/>
                    <a:lstStyle/>
                    <a:p>
                      <a:pPr algn="r" fontAlgn="b"/>
                      <a:r>
                        <a:rPr lang="en-US" sz="900" b="0" i="0" u="none" strike="noStrike" dirty="0">
                          <a:solidFill>
                            <a:schemeClr val="tx1"/>
                          </a:solidFill>
                          <a:latin typeface="Arial"/>
                        </a:rPr>
                        <a:t>3.0</a:t>
                      </a:r>
                    </a:p>
                  </a:txBody>
                  <a:tcPr marL="7434" marR="7434" marT="74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chemeClr val="tx1"/>
                        </a:solidFill>
                        <a:latin typeface="Arial"/>
                      </a:endParaRPr>
                    </a:p>
                  </a:txBody>
                  <a:tcPr marL="7434" marR="7434" marT="74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chemeClr val="tx1"/>
                          </a:solidFill>
                          <a:latin typeface="Arial"/>
                        </a:rPr>
                        <a:t>5.6</a:t>
                      </a:r>
                    </a:p>
                  </a:txBody>
                  <a:tcPr marL="7434" marR="7434" marT="74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chemeClr val="tx1"/>
                        </a:solidFill>
                        <a:latin typeface="Arial"/>
                      </a:endParaRPr>
                    </a:p>
                  </a:txBody>
                  <a:tcPr marL="7434" marR="7434" marT="74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chemeClr val="tx1"/>
                          </a:solidFill>
                          <a:latin typeface="Arial"/>
                        </a:rPr>
                        <a:t>9.0</a:t>
                      </a:r>
                    </a:p>
                  </a:txBody>
                  <a:tcPr marL="7434" marR="7434" marT="74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latin typeface="Arial"/>
                        </a:rPr>
                        <a:t> </a:t>
                      </a:r>
                    </a:p>
                  </a:txBody>
                  <a:tcPr marL="7434" marR="7434" marT="7434" marB="0" anchor="b">
                    <a:lnL>
                      <a:noFill/>
                    </a:lnL>
                    <a:lnR w="12700" cap="flat" cmpd="sng" algn="ctr">
                      <a:solidFill>
                        <a:srgbClr val="000000"/>
                      </a:solidFill>
                      <a:prstDash val="solid"/>
                      <a:round/>
                      <a:headEnd type="none" w="med" len="med"/>
                      <a:tailEnd type="none" w="med" len="med"/>
                    </a:lnR>
                    <a:lnT>
                      <a:noFill/>
                    </a:lnT>
                    <a:lnB>
                      <a:noFill/>
                    </a:lnB>
                  </a:tcPr>
                </a:tc>
              </a:tr>
              <a:tr h="183042">
                <a:tc>
                  <a:txBody>
                    <a:bodyPr/>
                    <a:lstStyle/>
                    <a:p>
                      <a:pPr algn="l" fontAlgn="b"/>
                      <a:r>
                        <a:rPr lang="en-US" sz="900" b="0" i="0" u="none" strike="noStrike">
                          <a:latin typeface="Arial"/>
                        </a:rPr>
                        <a:t>Gross</a:t>
                      </a:r>
                    </a:p>
                  </a:txBody>
                  <a:tcPr marL="7434" marR="7434" marT="743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900" b="0" i="0" u="none" strike="noStrike">
                          <a:latin typeface="Arial"/>
                        </a:rPr>
                        <a:t>Dollars</a:t>
                      </a:r>
                    </a:p>
                  </a:txBody>
                  <a:tcPr marL="7434" marR="7434" marT="7434" marB="0" anchor="b">
                    <a:lnL>
                      <a:noFill/>
                    </a:lnL>
                    <a:lnR>
                      <a:noFill/>
                    </a:lnR>
                    <a:lnT>
                      <a:noFill/>
                    </a:lnT>
                    <a:lnB>
                      <a:noFill/>
                    </a:lnB>
                  </a:tcPr>
                </a:tc>
                <a:tc>
                  <a:txBody>
                    <a:bodyPr/>
                    <a:lstStyle/>
                    <a:p>
                      <a:pPr algn="r" fontAlgn="b"/>
                      <a:r>
                        <a:rPr lang="en-US" sz="900" b="0" i="0" u="none" strike="noStrike" dirty="0">
                          <a:solidFill>
                            <a:schemeClr val="tx1"/>
                          </a:solidFill>
                          <a:latin typeface="Arial"/>
                        </a:rPr>
                        <a:t>$3,000</a:t>
                      </a:r>
                    </a:p>
                  </a:txBody>
                  <a:tcPr marL="7434" marR="7434" marT="743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900" b="0" i="0" u="none" strike="noStrike" dirty="0">
                          <a:solidFill>
                            <a:schemeClr val="tx1"/>
                          </a:solidFill>
                          <a:latin typeface="Arial"/>
                        </a:rPr>
                        <a:t> </a:t>
                      </a:r>
                    </a:p>
                  </a:txBody>
                  <a:tcPr marL="7434" marR="7434" marT="743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dirty="0">
                          <a:solidFill>
                            <a:schemeClr val="tx1"/>
                          </a:solidFill>
                          <a:latin typeface="Arial"/>
                        </a:rPr>
                        <a:t>$6,720</a:t>
                      </a:r>
                    </a:p>
                  </a:txBody>
                  <a:tcPr marL="7434" marR="7434" marT="743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900" b="0" i="0" u="none" strike="noStrike" dirty="0">
                          <a:solidFill>
                            <a:schemeClr val="tx1"/>
                          </a:solidFill>
                          <a:latin typeface="Arial"/>
                        </a:rPr>
                        <a:t> </a:t>
                      </a:r>
                    </a:p>
                  </a:txBody>
                  <a:tcPr marL="7434" marR="7434" marT="743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dirty="0">
                          <a:solidFill>
                            <a:schemeClr val="tx1"/>
                          </a:solidFill>
                          <a:latin typeface="Arial"/>
                        </a:rPr>
                        <a:t>$12,600</a:t>
                      </a:r>
                    </a:p>
                  </a:txBody>
                  <a:tcPr marL="7434" marR="7434" marT="743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900" b="0" i="0" u="none" strike="noStrike">
                          <a:latin typeface="Arial"/>
                        </a:rPr>
                        <a:t> </a:t>
                      </a:r>
                    </a:p>
                  </a:txBody>
                  <a:tcPr marL="7434" marR="7434" marT="7434" marB="0" anchor="b">
                    <a:lnL>
                      <a:noFill/>
                    </a:lnL>
                    <a:lnR w="12700" cap="flat" cmpd="sng" algn="ctr">
                      <a:solidFill>
                        <a:srgbClr val="000000"/>
                      </a:solidFill>
                      <a:prstDash val="solid"/>
                      <a:round/>
                      <a:headEnd type="none" w="med" len="med"/>
                      <a:tailEnd type="none" w="med" len="med"/>
                    </a:lnR>
                    <a:lnT>
                      <a:noFill/>
                    </a:lnT>
                    <a:lnB>
                      <a:noFill/>
                    </a:lnB>
                  </a:tcPr>
                </a:tc>
              </a:tr>
              <a:tr h="183042">
                <a:tc>
                  <a:txBody>
                    <a:bodyPr/>
                    <a:lstStyle/>
                    <a:p>
                      <a:pPr algn="l" fontAlgn="b"/>
                      <a:r>
                        <a:rPr lang="en-US" sz="900" b="0" i="0" u="none" strike="noStrike">
                          <a:latin typeface="Arial"/>
                        </a:rPr>
                        <a:t> </a:t>
                      </a:r>
                    </a:p>
                  </a:txBody>
                  <a:tcPr marL="7434" marR="7434" marT="743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endParaRPr lang="en-US" sz="900" b="0" i="0" u="none" strike="noStrike">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a:solidFill>
                          <a:srgbClr val="002060"/>
                        </a:solidFill>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a:solidFill>
                          <a:srgbClr val="002060"/>
                        </a:solidFill>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a:solidFill>
                          <a:srgbClr val="002060"/>
                        </a:solidFill>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a:solidFill>
                          <a:srgbClr val="002060"/>
                        </a:solidFill>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dirty="0">
                        <a:solidFill>
                          <a:srgbClr val="002060"/>
                        </a:solidFill>
                        <a:latin typeface="Arial"/>
                      </a:endParaRPr>
                    </a:p>
                  </a:txBody>
                  <a:tcPr marL="7434" marR="7434" marT="7434" marB="0" anchor="b">
                    <a:lnL>
                      <a:noFill/>
                    </a:lnL>
                    <a:lnR>
                      <a:noFill/>
                    </a:lnR>
                    <a:lnT>
                      <a:noFill/>
                    </a:lnT>
                    <a:lnB>
                      <a:noFill/>
                    </a:lnB>
                  </a:tcPr>
                </a:tc>
                <a:tc>
                  <a:txBody>
                    <a:bodyPr/>
                    <a:lstStyle/>
                    <a:p>
                      <a:pPr algn="l" fontAlgn="b"/>
                      <a:r>
                        <a:rPr lang="en-US" sz="900" b="0" i="0" u="none" strike="noStrike">
                          <a:latin typeface="Arial"/>
                        </a:rPr>
                        <a:t> </a:t>
                      </a:r>
                    </a:p>
                  </a:txBody>
                  <a:tcPr marL="7434" marR="7434" marT="7434" marB="0" anchor="b">
                    <a:lnL>
                      <a:noFill/>
                    </a:lnL>
                    <a:lnR w="12700" cap="flat" cmpd="sng" algn="ctr">
                      <a:solidFill>
                        <a:srgbClr val="000000"/>
                      </a:solidFill>
                      <a:prstDash val="solid"/>
                      <a:round/>
                      <a:headEnd type="none" w="med" len="med"/>
                      <a:tailEnd type="none" w="med" len="med"/>
                    </a:lnR>
                    <a:lnT>
                      <a:noFill/>
                    </a:lnT>
                    <a:lnB>
                      <a:noFill/>
                    </a:lnB>
                  </a:tcPr>
                </a:tc>
              </a:tr>
              <a:tr h="190291">
                <a:tc>
                  <a:txBody>
                    <a:bodyPr/>
                    <a:lstStyle/>
                    <a:p>
                      <a:pPr algn="l" fontAlgn="b"/>
                      <a:r>
                        <a:rPr lang="en-US" sz="900" b="1" i="0" u="none" strike="noStrike">
                          <a:latin typeface="Arial"/>
                        </a:rPr>
                        <a:t>Third Grade</a:t>
                      </a:r>
                    </a:p>
                  </a:txBody>
                  <a:tcPr marL="7434" marR="7434" marT="743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900" b="0" i="0" u="none" strike="noStrike">
                          <a:latin typeface="Arial"/>
                        </a:rPr>
                        <a:t>Percent</a:t>
                      </a:r>
                    </a:p>
                  </a:txBody>
                  <a:tcPr marL="7434" marR="7434" marT="7434" marB="0" anchor="b">
                    <a:lnL>
                      <a:noFill/>
                    </a:lnL>
                    <a:lnR>
                      <a:noFill/>
                    </a:lnR>
                    <a:lnT>
                      <a:noFill/>
                    </a:lnT>
                    <a:lnB>
                      <a:noFill/>
                    </a:lnB>
                  </a:tcPr>
                </a:tc>
                <a:tc>
                  <a:txBody>
                    <a:bodyPr/>
                    <a:lstStyle/>
                    <a:p>
                      <a:pPr algn="r" fontAlgn="b"/>
                      <a:r>
                        <a:rPr lang="en-US" sz="900" b="0" i="0" u="none" strike="noStrike">
                          <a:solidFill>
                            <a:srgbClr val="002060"/>
                          </a:solidFill>
                          <a:latin typeface="Arial"/>
                        </a:rPr>
                        <a:t>40%</a:t>
                      </a:r>
                    </a:p>
                  </a:txBody>
                  <a:tcPr marL="7434" marR="7434" marT="7434" marB="0" anchor="b">
                    <a:lnL>
                      <a:noFill/>
                    </a:lnL>
                    <a:lnR>
                      <a:noFill/>
                    </a:lnR>
                    <a:lnT>
                      <a:noFill/>
                    </a:lnT>
                    <a:lnB>
                      <a:noFill/>
                    </a:lnB>
                    <a:solidFill>
                      <a:srgbClr val="99FFCC"/>
                    </a:solidFill>
                  </a:tcPr>
                </a:tc>
                <a:tc>
                  <a:txBody>
                    <a:bodyPr/>
                    <a:lstStyle/>
                    <a:p>
                      <a:pPr algn="l" fontAlgn="b"/>
                      <a:r>
                        <a:rPr lang="en-US" sz="900" b="0" i="0" u="none" strike="noStrike">
                          <a:solidFill>
                            <a:srgbClr val="002060"/>
                          </a:solidFill>
                          <a:latin typeface="Arial"/>
                        </a:rPr>
                        <a:t> </a:t>
                      </a:r>
                    </a:p>
                  </a:txBody>
                  <a:tcPr marL="7434" marR="7434" marT="7434" marB="0" anchor="b">
                    <a:lnL>
                      <a:noFill/>
                    </a:lnL>
                    <a:lnR>
                      <a:noFill/>
                    </a:lnR>
                    <a:lnT>
                      <a:noFill/>
                    </a:lnT>
                    <a:lnB>
                      <a:noFill/>
                    </a:lnB>
                    <a:solidFill>
                      <a:srgbClr val="99FFCC"/>
                    </a:solidFill>
                  </a:tcPr>
                </a:tc>
                <a:tc>
                  <a:txBody>
                    <a:bodyPr/>
                    <a:lstStyle/>
                    <a:p>
                      <a:pPr algn="r" fontAlgn="b"/>
                      <a:r>
                        <a:rPr lang="en-US" sz="900" b="0" i="0" u="none" strike="noStrike">
                          <a:solidFill>
                            <a:srgbClr val="002060"/>
                          </a:solidFill>
                          <a:latin typeface="Arial"/>
                        </a:rPr>
                        <a:t>20%</a:t>
                      </a:r>
                    </a:p>
                  </a:txBody>
                  <a:tcPr marL="7434" marR="7434" marT="7434" marB="0" anchor="b">
                    <a:lnL>
                      <a:noFill/>
                    </a:lnL>
                    <a:lnR>
                      <a:noFill/>
                    </a:lnR>
                    <a:lnT>
                      <a:noFill/>
                    </a:lnT>
                    <a:lnB>
                      <a:noFill/>
                    </a:lnB>
                    <a:solidFill>
                      <a:srgbClr val="99FFCC"/>
                    </a:solidFill>
                  </a:tcPr>
                </a:tc>
                <a:tc>
                  <a:txBody>
                    <a:bodyPr/>
                    <a:lstStyle/>
                    <a:p>
                      <a:pPr algn="l" fontAlgn="b"/>
                      <a:r>
                        <a:rPr lang="en-US" sz="900" b="0" i="0" u="none" strike="noStrike">
                          <a:solidFill>
                            <a:srgbClr val="002060"/>
                          </a:solidFill>
                          <a:latin typeface="Arial"/>
                        </a:rPr>
                        <a:t> </a:t>
                      </a:r>
                    </a:p>
                  </a:txBody>
                  <a:tcPr marL="7434" marR="7434" marT="7434" marB="0" anchor="b">
                    <a:lnL>
                      <a:noFill/>
                    </a:lnL>
                    <a:lnR>
                      <a:noFill/>
                    </a:lnR>
                    <a:lnT>
                      <a:noFill/>
                    </a:lnT>
                    <a:lnB>
                      <a:noFill/>
                    </a:lnB>
                    <a:solidFill>
                      <a:srgbClr val="99FFCC"/>
                    </a:solidFill>
                  </a:tcPr>
                </a:tc>
                <a:tc>
                  <a:txBody>
                    <a:bodyPr/>
                    <a:lstStyle/>
                    <a:p>
                      <a:pPr algn="r" fontAlgn="b"/>
                      <a:r>
                        <a:rPr lang="en-US" sz="900" b="0" i="0" u="none" strike="noStrike" dirty="0">
                          <a:solidFill>
                            <a:srgbClr val="002060"/>
                          </a:solidFill>
                          <a:latin typeface="Arial"/>
                        </a:rPr>
                        <a:t>0%</a:t>
                      </a:r>
                    </a:p>
                  </a:txBody>
                  <a:tcPr marL="7434" marR="7434" marT="7434" marB="0" anchor="b">
                    <a:lnL>
                      <a:noFill/>
                    </a:lnL>
                    <a:lnR>
                      <a:noFill/>
                    </a:lnR>
                    <a:lnT>
                      <a:noFill/>
                    </a:lnT>
                    <a:lnB>
                      <a:noFill/>
                    </a:lnB>
                    <a:solidFill>
                      <a:srgbClr val="99FFCC"/>
                    </a:solidFill>
                  </a:tcPr>
                </a:tc>
                <a:tc>
                  <a:txBody>
                    <a:bodyPr/>
                    <a:lstStyle/>
                    <a:p>
                      <a:pPr algn="l" fontAlgn="b"/>
                      <a:r>
                        <a:rPr lang="en-US" sz="900" b="0" i="0" u="none" strike="noStrike">
                          <a:latin typeface="Arial"/>
                        </a:rPr>
                        <a:t> </a:t>
                      </a:r>
                    </a:p>
                  </a:txBody>
                  <a:tcPr marL="7434" marR="7434" marT="7434" marB="0" anchor="b">
                    <a:lnL>
                      <a:noFill/>
                    </a:lnL>
                    <a:lnR w="12700" cap="flat" cmpd="sng" algn="ctr">
                      <a:solidFill>
                        <a:srgbClr val="000000"/>
                      </a:solidFill>
                      <a:prstDash val="solid"/>
                      <a:round/>
                      <a:headEnd type="none" w="med" len="med"/>
                      <a:tailEnd type="none" w="med" len="med"/>
                    </a:lnR>
                    <a:lnT>
                      <a:noFill/>
                    </a:lnT>
                    <a:lnB>
                      <a:noFill/>
                    </a:lnB>
                    <a:solidFill>
                      <a:srgbClr val="99FFCC"/>
                    </a:solidFill>
                  </a:tcPr>
                </a:tc>
              </a:tr>
              <a:tr h="183042">
                <a:tc>
                  <a:txBody>
                    <a:bodyPr/>
                    <a:lstStyle/>
                    <a:p>
                      <a:pPr algn="l" fontAlgn="b"/>
                      <a:r>
                        <a:rPr lang="en-US" sz="900" b="0" i="0" u="none" strike="noStrike">
                          <a:latin typeface="Arial"/>
                        </a:rPr>
                        <a:t>Price</a:t>
                      </a:r>
                    </a:p>
                  </a:txBody>
                  <a:tcPr marL="7434" marR="7434" marT="743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900" b="0" i="0" u="none" strike="noStrike">
                          <a:latin typeface="Arial"/>
                        </a:rPr>
                        <a:t>Dollars</a:t>
                      </a:r>
                    </a:p>
                  </a:txBody>
                  <a:tcPr marL="7434" marR="7434" marT="7434" marB="0" anchor="b">
                    <a:lnL>
                      <a:noFill/>
                    </a:lnL>
                    <a:lnR>
                      <a:noFill/>
                    </a:lnR>
                    <a:lnT>
                      <a:noFill/>
                    </a:lnT>
                    <a:lnB>
                      <a:noFill/>
                    </a:lnB>
                  </a:tcPr>
                </a:tc>
                <a:tc>
                  <a:txBody>
                    <a:bodyPr/>
                    <a:lstStyle/>
                    <a:p>
                      <a:pPr algn="r" fontAlgn="b"/>
                      <a:r>
                        <a:rPr lang="en-US" sz="900" b="0" i="0" u="none" strike="noStrike">
                          <a:solidFill>
                            <a:srgbClr val="002060"/>
                          </a:solidFill>
                          <a:latin typeface="Arial"/>
                        </a:rPr>
                        <a:t>$1,000</a:t>
                      </a:r>
                    </a:p>
                  </a:txBody>
                  <a:tcPr marL="7434" marR="7434" marT="7434" marB="0" anchor="b">
                    <a:lnL>
                      <a:noFill/>
                    </a:lnL>
                    <a:lnR>
                      <a:noFill/>
                    </a:lnR>
                    <a:lnT>
                      <a:noFill/>
                    </a:lnT>
                    <a:lnB>
                      <a:noFill/>
                    </a:lnB>
                    <a:solidFill>
                      <a:srgbClr val="99FFCC"/>
                    </a:solidFill>
                  </a:tcPr>
                </a:tc>
                <a:tc>
                  <a:txBody>
                    <a:bodyPr/>
                    <a:lstStyle/>
                    <a:p>
                      <a:pPr algn="l" fontAlgn="b"/>
                      <a:r>
                        <a:rPr lang="en-US" sz="900" b="0" i="0" u="none" strike="noStrike">
                          <a:solidFill>
                            <a:srgbClr val="002060"/>
                          </a:solidFill>
                          <a:latin typeface="Arial"/>
                        </a:rPr>
                        <a:t> </a:t>
                      </a:r>
                    </a:p>
                  </a:txBody>
                  <a:tcPr marL="7434" marR="7434" marT="7434" marB="0" anchor="b">
                    <a:lnL>
                      <a:noFill/>
                    </a:lnL>
                    <a:lnR>
                      <a:noFill/>
                    </a:lnR>
                    <a:lnT>
                      <a:noFill/>
                    </a:lnT>
                    <a:lnB>
                      <a:noFill/>
                    </a:lnB>
                    <a:solidFill>
                      <a:srgbClr val="99FFCC"/>
                    </a:solidFill>
                  </a:tcPr>
                </a:tc>
                <a:tc>
                  <a:txBody>
                    <a:bodyPr/>
                    <a:lstStyle/>
                    <a:p>
                      <a:pPr algn="r" fontAlgn="b"/>
                      <a:r>
                        <a:rPr lang="en-US" sz="900" b="0" i="0" u="none" strike="noStrike">
                          <a:solidFill>
                            <a:srgbClr val="002060"/>
                          </a:solidFill>
                          <a:latin typeface="Arial"/>
                        </a:rPr>
                        <a:t>$1,000</a:t>
                      </a:r>
                    </a:p>
                  </a:txBody>
                  <a:tcPr marL="7434" marR="7434" marT="7434" marB="0" anchor="b">
                    <a:lnL>
                      <a:noFill/>
                    </a:lnL>
                    <a:lnR>
                      <a:noFill/>
                    </a:lnR>
                    <a:lnT>
                      <a:noFill/>
                    </a:lnT>
                    <a:lnB>
                      <a:noFill/>
                    </a:lnB>
                    <a:solidFill>
                      <a:srgbClr val="99FFCC"/>
                    </a:solidFill>
                  </a:tcPr>
                </a:tc>
                <a:tc>
                  <a:txBody>
                    <a:bodyPr/>
                    <a:lstStyle/>
                    <a:p>
                      <a:pPr algn="l" fontAlgn="b"/>
                      <a:r>
                        <a:rPr lang="en-US" sz="900" b="0" i="0" u="none" strike="noStrike">
                          <a:solidFill>
                            <a:srgbClr val="002060"/>
                          </a:solidFill>
                          <a:latin typeface="Arial"/>
                        </a:rPr>
                        <a:t> </a:t>
                      </a:r>
                    </a:p>
                  </a:txBody>
                  <a:tcPr marL="7434" marR="7434" marT="7434" marB="0" anchor="b">
                    <a:lnL>
                      <a:noFill/>
                    </a:lnL>
                    <a:lnR>
                      <a:noFill/>
                    </a:lnR>
                    <a:lnT>
                      <a:noFill/>
                    </a:lnT>
                    <a:lnB>
                      <a:noFill/>
                    </a:lnB>
                    <a:solidFill>
                      <a:srgbClr val="99FFCC"/>
                    </a:solidFill>
                  </a:tcPr>
                </a:tc>
                <a:tc>
                  <a:txBody>
                    <a:bodyPr/>
                    <a:lstStyle/>
                    <a:p>
                      <a:pPr algn="r" fontAlgn="b"/>
                      <a:r>
                        <a:rPr lang="en-US" sz="900" b="0" i="0" u="none" strike="noStrike" dirty="0">
                          <a:solidFill>
                            <a:srgbClr val="002060"/>
                          </a:solidFill>
                          <a:latin typeface="Arial"/>
                        </a:rPr>
                        <a:t>$1,000</a:t>
                      </a:r>
                    </a:p>
                  </a:txBody>
                  <a:tcPr marL="7434" marR="7434" marT="7434" marB="0" anchor="b">
                    <a:lnL>
                      <a:noFill/>
                    </a:lnL>
                    <a:lnR>
                      <a:noFill/>
                    </a:lnR>
                    <a:lnT>
                      <a:noFill/>
                    </a:lnT>
                    <a:lnB>
                      <a:noFill/>
                    </a:lnB>
                    <a:solidFill>
                      <a:srgbClr val="99FFCC"/>
                    </a:solidFill>
                  </a:tcPr>
                </a:tc>
                <a:tc>
                  <a:txBody>
                    <a:bodyPr/>
                    <a:lstStyle/>
                    <a:p>
                      <a:pPr algn="l" fontAlgn="b"/>
                      <a:r>
                        <a:rPr lang="en-US" sz="900" b="0" i="0" u="none" strike="noStrike">
                          <a:latin typeface="Arial"/>
                        </a:rPr>
                        <a:t> </a:t>
                      </a:r>
                    </a:p>
                  </a:txBody>
                  <a:tcPr marL="7434" marR="7434" marT="7434" marB="0" anchor="b">
                    <a:lnL>
                      <a:noFill/>
                    </a:lnL>
                    <a:lnR w="12700" cap="flat" cmpd="sng" algn="ctr">
                      <a:solidFill>
                        <a:srgbClr val="000000"/>
                      </a:solidFill>
                      <a:prstDash val="solid"/>
                      <a:round/>
                      <a:headEnd type="none" w="med" len="med"/>
                      <a:tailEnd type="none" w="med" len="med"/>
                    </a:lnR>
                    <a:lnT>
                      <a:noFill/>
                    </a:lnT>
                    <a:lnB>
                      <a:noFill/>
                    </a:lnB>
                    <a:solidFill>
                      <a:srgbClr val="99FFCC"/>
                    </a:solidFill>
                  </a:tcPr>
                </a:tc>
              </a:tr>
              <a:tr h="183042">
                <a:tc>
                  <a:txBody>
                    <a:bodyPr/>
                    <a:lstStyle/>
                    <a:p>
                      <a:pPr algn="l" fontAlgn="b"/>
                      <a:r>
                        <a:rPr lang="en-US" sz="900" b="0" i="0" u="none" strike="noStrike">
                          <a:latin typeface="Arial"/>
                        </a:rPr>
                        <a:t>Ton</a:t>
                      </a:r>
                    </a:p>
                  </a:txBody>
                  <a:tcPr marL="7434" marR="7434" marT="743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900" b="0" i="0" u="none" strike="noStrike">
                          <a:latin typeface="Arial"/>
                        </a:rPr>
                        <a:t>Tons</a:t>
                      </a:r>
                    </a:p>
                  </a:txBody>
                  <a:tcPr marL="7434" marR="7434" marT="7434" marB="0" anchor="b">
                    <a:lnL>
                      <a:noFill/>
                    </a:lnL>
                    <a:lnR>
                      <a:noFill/>
                    </a:lnR>
                    <a:lnT>
                      <a:noFill/>
                    </a:lnT>
                    <a:lnB>
                      <a:noFill/>
                    </a:lnB>
                  </a:tcPr>
                </a:tc>
                <a:tc>
                  <a:txBody>
                    <a:bodyPr/>
                    <a:lstStyle/>
                    <a:p>
                      <a:pPr algn="r" fontAlgn="b"/>
                      <a:r>
                        <a:rPr lang="en-US" sz="900" b="0" i="0" u="none" strike="noStrike" dirty="0">
                          <a:solidFill>
                            <a:schemeClr val="tx1"/>
                          </a:solidFill>
                          <a:latin typeface="Arial"/>
                        </a:rPr>
                        <a:t>4.0</a:t>
                      </a:r>
                    </a:p>
                  </a:txBody>
                  <a:tcPr marL="7434" marR="7434" marT="74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chemeClr val="tx1"/>
                        </a:solidFill>
                        <a:latin typeface="Arial"/>
                      </a:endParaRPr>
                    </a:p>
                  </a:txBody>
                  <a:tcPr marL="7434" marR="7434" marT="74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chemeClr val="tx1"/>
                          </a:solidFill>
                          <a:latin typeface="Arial"/>
                        </a:rPr>
                        <a:t>2.8</a:t>
                      </a:r>
                    </a:p>
                  </a:txBody>
                  <a:tcPr marL="7434" marR="7434" marT="74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chemeClr val="tx1"/>
                        </a:solidFill>
                        <a:latin typeface="Arial"/>
                      </a:endParaRPr>
                    </a:p>
                  </a:txBody>
                  <a:tcPr marL="7434" marR="7434" marT="74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chemeClr val="tx1"/>
                          </a:solidFill>
                          <a:latin typeface="Arial"/>
                        </a:rPr>
                        <a:t>0.0</a:t>
                      </a:r>
                    </a:p>
                  </a:txBody>
                  <a:tcPr marL="7434" marR="7434" marT="7434"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latin typeface="Arial"/>
                        </a:rPr>
                        <a:t> </a:t>
                      </a:r>
                    </a:p>
                  </a:txBody>
                  <a:tcPr marL="7434" marR="7434" marT="7434" marB="0" anchor="b">
                    <a:lnL>
                      <a:noFill/>
                    </a:lnL>
                    <a:lnR w="12700" cap="flat" cmpd="sng" algn="ctr">
                      <a:solidFill>
                        <a:srgbClr val="000000"/>
                      </a:solidFill>
                      <a:prstDash val="solid"/>
                      <a:round/>
                      <a:headEnd type="none" w="med" len="med"/>
                      <a:tailEnd type="none" w="med" len="med"/>
                    </a:lnR>
                    <a:lnT>
                      <a:noFill/>
                    </a:lnT>
                    <a:lnB>
                      <a:noFill/>
                    </a:lnB>
                  </a:tcPr>
                </a:tc>
              </a:tr>
              <a:tr h="183042">
                <a:tc>
                  <a:txBody>
                    <a:bodyPr/>
                    <a:lstStyle/>
                    <a:p>
                      <a:pPr algn="l" fontAlgn="b"/>
                      <a:r>
                        <a:rPr lang="en-US" sz="900" b="0" i="0" u="none" strike="noStrike">
                          <a:latin typeface="Arial"/>
                        </a:rPr>
                        <a:t>Gross</a:t>
                      </a:r>
                    </a:p>
                  </a:txBody>
                  <a:tcPr marL="7434" marR="7434" marT="743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900" b="0" i="0" u="none" strike="noStrike">
                          <a:latin typeface="Arial"/>
                        </a:rPr>
                        <a:t>Dollars</a:t>
                      </a:r>
                    </a:p>
                  </a:txBody>
                  <a:tcPr marL="7434" marR="7434" marT="7434" marB="0" anchor="b">
                    <a:lnL>
                      <a:noFill/>
                    </a:lnL>
                    <a:lnR>
                      <a:noFill/>
                    </a:lnR>
                    <a:lnT>
                      <a:noFill/>
                    </a:lnT>
                    <a:lnB>
                      <a:noFill/>
                    </a:lnB>
                  </a:tcPr>
                </a:tc>
                <a:tc>
                  <a:txBody>
                    <a:bodyPr/>
                    <a:lstStyle/>
                    <a:p>
                      <a:pPr algn="r" fontAlgn="b"/>
                      <a:r>
                        <a:rPr lang="en-US" sz="900" b="0" i="0" u="none" strike="noStrike" dirty="0">
                          <a:solidFill>
                            <a:schemeClr val="tx1"/>
                          </a:solidFill>
                          <a:latin typeface="Arial"/>
                        </a:rPr>
                        <a:t>$4,000</a:t>
                      </a:r>
                    </a:p>
                  </a:txBody>
                  <a:tcPr marL="7434" marR="7434" marT="743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900" b="0" i="0" u="none" strike="noStrike">
                          <a:solidFill>
                            <a:schemeClr val="tx1"/>
                          </a:solidFill>
                          <a:latin typeface="Arial"/>
                        </a:rPr>
                        <a:t> </a:t>
                      </a:r>
                    </a:p>
                  </a:txBody>
                  <a:tcPr marL="7434" marR="7434" marT="743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a:solidFill>
                            <a:schemeClr val="tx1"/>
                          </a:solidFill>
                          <a:latin typeface="Arial"/>
                        </a:rPr>
                        <a:t>$2,800</a:t>
                      </a:r>
                    </a:p>
                  </a:txBody>
                  <a:tcPr marL="7434" marR="7434" marT="743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900" b="0" i="0" u="none" strike="noStrike">
                          <a:solidFill>
                            <a:schemeClr val="tx1"/>
                          </a:solidFill>
                          <a:latin typeface="Arial"/>
                        </a:rPr>
                        <a:t> </a:t>
                      </a:r>
                    </a:p>
                  </a:txBody>
                  <a:tcPr marL="7434" marR="7434" marT="743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900" b="0" i="0" u="none" strike="noStrike" dirty="0">
                          <a:solidFill>
                            <a:schemeClr val="tx1"/>
                          </a:solidFill>
                          <a:latin typeface="Arial"/>
                        </a:rPr>
                        <a:t>$0</a:t>
                      </a:r>
                    </a:p>
                  </a:txBody>
                  <a:tcPr marL="7434" marR="7434" marT="743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900" b="0" i="0" u="none" strike="noStrike">
                          <a:latin typeface="Arial"/>
                        </a:rPr>
                        <a:t> </a:t>
                      </a:r>
                    </a:p>
                  </a:txBody>
                  <a:tcPr marL="7434" marR="7434" marT="7434" marB="0" anchor="b">
                    <a:lnL>
                      <a:noFill/>
                    </a:lnL>
                    <a:lnR w="12700" cap="flat" cmpd="sng" algn="ctr">
                      <a:solidFill>
                        <a:srgbClr val="000000"/>
                      </a:solidFill>
                      <a:prstDash val="solid"/>
                      <a:round/>
                      <a:headEnd type="none" w="med" len="med"/>
                      <a:tailEnd type="none" w="med" len="med"/>
                    </a:lnR>
                    <a:lnT>
                      <a:noFill/>
                    </a:lnT>
                    <a:lnB>
                      <a:noFill/>
                    </a:lnB>
                  </a:tcPr>
                </a:tc>
              </a:tr>
              <a:tr h="183042">
                <a:tc>
                  <a:txBody>
                    <a:bodyPr/>
                    <a:lstStyle/>
                    <a:p>
                      <a:pPr algn="l" fontAlgn="b"/>
                      <a:r>
                        <a:rPr lang="en-US" sz="900" b="0" i="0" u="none" strike="noStrike">
                          <a:latin typeface="Arial"/>
                        </a:rPr>
                        <a:t> </a:t>
                      </a:r>
                    </a:p>
                  </a:txBody>
                  <a:tcPr marL="7434" marR="7434" marT="743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endParaRPr lang="en-US" sz="900" b="0" i="0" u="none" strike="noStrike">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dirty="0">
                        <a:solidFill>
                          <a:srgbClr val="002060"/>
                        </a:solidFill>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dirty="0">
                        <a:solidFill>
                          <a:srgbClr val="002060"/>
                        </a:solidFill>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dirty="0">
                        <a:solidFill>
                          <a:srgbClr val="002060"/>
                        </a:solidFill>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dirty="0">
                        <a:solidFill>
                          <a:srgbClr val="002060"/>
                        </a:solidFill>
                        <a:latin typeface="Arial"/>
                      </a:endParaRPr>
                    </a:p>
                  </a:txBody>
                  <a:tcPr marL="7434" marR="7434" marT="7434" marB="0" anchor="b">
                    <a:lnL>
                      <a:noFill/>
                    </a:lnL>
                    <a:lnR>
                      <a:noFill/>
                    </a:lnR>
                    <a:lnT>
                      <a:noFill/>
                    </a:lnT>
                    <a:lnB>
                      <a:noFill/>
                    </a:lnB>
                  </a:tcPr>
                </a:tc>
                <a:tc>
                  <a:txBody>
                    <a:bodyPr/>
                    <a:lstStyle/>
                    <a:p>
                      <a:pPr algn="l" fontAlgn="b"/>
                      <a:endParaRPr lang="en-US" sz="900" b="0" i="0" u="none" strike="noStrike" dirty="0">
                        <a:solidFill>
                          <a:srgbClr val="002060"/>
                        </a:solidFill>
                        <a:latin typeface="Arial"/>
                      </a:endParaRPr>
                    </a:p>
                  </a:txBody>
                  <a:tcPr marL="7434" marR="7434" marT="7434" marB="0" anchor="b">
                    <a:lnL>
                      <a:noFill/>
                    </a:lnL>
                    <a:lnR>
                      <a:noFill/>
                    </a:lnR>
                    <a:lnT>
                      <a:noFill/>
                    </a:lnT>
                    <a:lnB>
                      <a:noFill/>
                    </a:lnB>
                  </a:tcPr>
                </a:tc>
                <a:tc>
                  <a:txBody>
                    <a:bodyPr/>
                    <a:lstStyle/>
                    <a:p>
                      <a:pPr algn="l" fontAlgn="b"/>
                      <a:r>
                        <a:rPr lang="en-US" sz="900" b="0" i="0" u="none" strike="noStrike">
                          <a:latin typeface="Arial"/>
                        </a:rPr>
                        <a:t> </a:t>
                      </a:r>
                    </a:p>
                  </a:txBody>
                  <a:tcPr marL="7434" marR="7434" marT="7434" marB="0" anchor="b">
                    <a:lnL>
                      <a:noFill/>
                    </a:lnL>
                    <a:lnR w="12700" cap="flat" cmpd="sng" algn="ctr">
                      <a:solidFill>
                        <a:srgbClr val="000000"/>
                      </a:solidFill>
                      <a:prstDash val="solid"/>
                      <a:round/>
                      <a:headEnd type="none" w="med" len="med"/>
                      <a:tailEnd type="none" w="med" len="med"/>
                    </a:lnR>
                    <a:lnT>
                      <a:noFill/>
                    </a:lnT>
                    <a:lnB>
                      <a:noFill/>
                    </a:lnB>
                  </a:tcPr>
                </a:tc>
              </a:tr>
              <a:tr h="217476">
                <a:tc>
                  <a:txBody>
                    <a:bodyPr/>
                    <a:lstStyle/>
                    <a:p>
                      <a:pPr algn="l" fontAlgn="b"/>
                      <a:r>
                        <a:rPr lang="en-US" sz="1100" b="1" i="0" u="none" strike="noStrike">
                          <a:latin typeface="Arial"/>
                        </a:rPr>
                        <a:t>Gross  Avgerage Income Per</a:t>
                      </a:r>
                    </a:p>
                  </a:txBody>
                  <a:tcPr marL="7434" marR="7434" marT="743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1" i="0" u="none" strike="noStrike">
                          <a:latin typeface="Arial"/>
                        </a:rPr>
                        <a:t>Ha</a:t>
                      </a:r>
                    </a:p>
                  </a:txBody>
                  <a:tcPr marL="7434" marR="7434" marT="7434" marB="0" anchor="b">
                    <a:lnL>
                      <a:noFill/>
                    </a:lnL>
                    <a:lnR>
                      <a:noFill/>
                    </a:lnR>
                    <a:lnT>
                      <a:noFill/>
                    </a:lnT>
                    <a:lnB>
                      <a:noFill/>
                    </a:lnB>
                  </a:tcPr>
                </a:tc>
                <a:tc>
                  <a:txBody>
                    <a:bodyPr/>
                    <a:lstStyle/>
                    <a:p>
                      <a:pPr algn="r" fontAlgn="b"/>
                      <a:r>
                        <a:rPr lang="en-US" sz="1100" b="1" i="0" u="none" strike="noStrike" dirty="0">
                          <a:solidFill>
                            <a:schemeClr val="tx1"/>
                          </a:solidFill>
                          <a:latin typeface="Arial"/>
                        </a:rPr>
                        <a:t>13,000</a:t>
                      </a:r>
                    </a:p>
                  </a:txBody>
                  <a:tcPr marL="7434" marR="7434" marT="7434" marB="0" anchor="b">
                    <a:lnL>
                      <a:noFill/>
                    </a:lnL>
                    <a:lnR>
                      <a:noFill/>
                    </a:lnR>
                    <a:lnT>
                      <a:noFill/>
                    </a:lnT>
                    <a:lnB>
                      <a:noFill/>
                    </a:lnB>
                  </a:tcPr>
                </a:tc>
                <a:tc>
                  <a:txBody>
                    <a:bodyPr/>
                    <a:lstStyle/>
                    <a:p>
                      <a:pPr algn="l" fontAlgn="b"/>
                      <a:endParaRPr lang="en-US" sz="900" b="0" i="0" u="none" strike="noStrike">
                        <a:solidFill>
                          <a:schemeClr val="tx1"/>
                        </a:solidFill>
                        <a:latin typeface="Arial"/>
                      </a:endParaRPr>
                    </a:p>
                  </a:txBody>
                  <a:tcPr marL="7434" marR="7434" marT="7434" marB="0" anchor="b">
                    <a:lnL>
                      <a:noFill/>
                    </a:lnL>
                    <a:lnR>
                      <a:noFill/>
                    </a:lnR>
                    <a:lnT>
                      <a:noFill/>
                    </a:lnT>
                    <a:lnB>
                      <a:noFill/>
                    </a:lnB>
                  </a:tcPr>
                </a:tc>
                <a:tc>
                  <a:txBody>
                    <a:bodyPr/>
                    <a:lstStyle/>
                    <a:p>
                      <a:pPr algn="r" fontAlgn="b"/>
                      <a:r>
                        <a:rPr lang="en-US" sz="1100" b="1" i="0" u="none" strike="noStrike">
                          <a:solidFill>
                            <a:schemeClr val="tx1"/>
                          </a:solidFill>
                          <a:latin typeface="Arial"/>
                        </a:rPr>
                        <a:t>21,840</a:t>
                      </a:r>
                    </a:p>
                  </a:txBody>
                  <a:tcPr marL="7434" marR="7434" marT="7434" marB="0" anchor="b">
                    <a:lnL>
                      <a:noFill/>
                    </a:lnL>
                    <a:lnR>
                      <a:noFill/>
                    </a:lnR>
                    <a:lnT>
                      <a:noFill/>
                    </a:lnT>
                    <a:lnB>
                      <a:noFill/>
                    </a:lnB>
                  </a:tcPr>
                </a:tc>
                <a:tc>
                  <a:txBody>
                    <a:bodyPr/>
                    <a:lstStyle/>
                    <a:p>
                      <a:pPr algn="l" fontAlgn="b"/>
                      <a:endParaRPr lang="en-US" sz="1100" b="1" i="0" u="none" strike="noStrike">
                        <a:solidFill>
                          <a:schemeClr val="tx1"/>
                        </a:solidFill>
                        <a:latin typeface="Arial"/>
                      </a:endParaRPr>
                    </a:p>
                  </a:txBody>
                  <a:tcPr marL="7434" marR="7434" marT="7434" marB="0" anchor="b">
                    <a:lnL>
                      <a:noFill/>
                    </a:lnL>
                    <a:lnR>
                      <a:noFill/>
                    </a:lnR>
                    <a:lnT>
                      <a:noFill/>
                    </a:lnT>
                    <a:lnB>
                      <a:noFill/>
                    </a:lnB>
                  </a:tcPr>
                </a:tc>
                <a:tc>
                  <a:txBody>
                    <a:bodyPr/>
                    <a:lstStyle/>
                    <a:p>
                      <a:pPr algn="r" fontAlgn="b"/>
                      <a:r>
                        <a:rPr lang="en-US" sz="1100" b="1" i="0" u="none" strike="noStrike" dirty="0">
                          <a:solidFill>
                            <a:schemeClr val="tx1"/>
                          </a:solidFill>
                          <a:latin typeface="Arial"/>
                        </a:rPr>
                        <a:t>34,200</a:t>
                      </a:r>
                    </a:p>
                  </a:txBody>
                  <a:tcPr marL="7434" marR="7434" marT="7434" marB="0" anchor="b">
                    <a:lnL>
                      <a:noFill/>
                    </a:lnL>
                    <a:lnR>
                      <a:noFill/>
                    </a:lnR>
                    <a:lnT>
                      <a:noFill/>
                    </a:lnT>
                    <a:lnB>
                      <a:noFill/>
                    </a:lnB>
                  </a:tcPr>
                </a:tc>
                <a:tc>
                  <a:txBody>
                    <a:bodyPr/>
                    <a:lstStyle/>
                    <a:p>
                      <a:pPr algn="l" fontAlgn="b"/>
                      <a:r>
                        <a:rPr lang="en-US" sz="900" b="0" i="0" u="none" strike="noStrike">
                          <a:latin typeface="Arial"/>
                        </a:rPr>
                        <a:t> </a:t>
                      </a:r>
                    </a:p>
                  </a:txBody>
                  <a:tcPr marL="7434" marR="7434" marT="7434" marB="0" anchor="b">
                    <a:lnL>
                      <a:noFill/>
                    </a:lnL>
                    <a:lnR w="12700" cap="flat" cmpd="sng" algn="ctr">
                      <a:solidFill>
                        <a:srgbClr val="000000"/>
                      </a:solidFill>
                      <a:prstDash val="solid"/>
                      <a:round/>
                      <a:headEnd type="none" w="med" len="med"/>
                      <a:tailEnd type="none" w="med" len="med"/>
                    </a:lnR>
                    <a:lnT>
                      <a:noFill/>
                    </a:lnT>
                    <a:lnB>
                      <a:noFill/>
                    </a:lnB>
                  </a:tcPr>
                </a:tc>
              </a:tr>
              <a:tr h="217476">
                <a:tc>
                  <a:txBody>
                    <a:bodyPr/>
                    <a:lstStyle/>
                    <a:p>
                      <a:pPr algn="l" fontAlgn="b"/>
                      <a:r>
                        <a:rPr lang="en-US" sz="1100" b="1" i="0" u="none" strike="noStrike">
                          <a:latin typeface="Arial"/>
                        </a:rPr>
                        <a:t>Gross Average Income Per</a:t>
                      </a:r>
                    </a:p>
                  </a:txBody>
                  <a:tcPr marL="7434" marR="7434" marT="743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1100" b="1" i="0" u="none" strike="noStrike">
                          <a:latin typeface="Arial"/>
                        </a:rPr>
                        <a:t>Ton</a:t>
                      </a:r>
                    </a:p>
                  </a:txBody>
                  <a:tcPr marL="7434" marR="7434" marT="7434" marB="0" anchor="b">
                    <a:lnL>
                      <a:noFill/>
                    </a:lnL>
                    <a:lnR>
                      <a:noFill/>
                    </a:lnR>
                    <a:lnT>
                      <a:noFill/>
                    </a:lnT>
                    <a:lnB>
                      <a:noFill/>
                    </a:lnB>
                  </a:tcPr>
                </a:tc>
                <a:tc>
                  <a:txBody>
                    <a:bodyPr/>
                    <a:lstStyle/>
                    <a:p>
                      <a:pPr algn="r" fontAlgn="b"/>
                      <a:r>
                        <a:rPr lang="en-US" sz="1100" b="1" i="0" u="none" strike="noStrike" dirty="0">
                          <a:solidFill>
                            <a:schemeClr val="tx1"/>
                          </a:solidFill>
                          <a:latin typeface="Arial"/>
                        </a:rPr>
                        <a:t>1,300</a:t>
                      </a:r>
                    </a:p>
                  </a:txBody>
                  <a:tcPr marL="7434" marR="7434" marT="7434" marB="0" anchor="b">
                    <a:lnL>
                      <a:noFill/>
                    </a:lnL>
                    <a:lnR>
                      <a:noFill/>
                    </a:lnR>
                    <a:lnT>
                      <a:noFill/>
                    </a:lnT>
                    <a:lnB>
                      <a:noFill/>
                    </a:lnB>
                  </a:tcPr>
                </a:tc>
                <a:tc>
                  <a:txBody>
                    <a:bodyPr/>
                    <a:lstStyle/>
                    <a:p>
                      <a:pPr algn="l" fontAlgn="b"/>
                      <a:endParaRPr lang="en-US" sz="1100" b="1" i="0" u="none" strike="noStrike" dirty="0">
                        <a:solidFill>
                          <a:schemeClr val="tx1"/>
                        </a:solidFill>
                        <a:latin typeface="Arial"/>
                      </a:endParaRPr>
                    </a:p>
                  </a:txBody>
                  <a:tcPr marL="7434" marR="7434" marT="7434" marB="0" anchor="b">
                    <a:lnL>
                      <a:noFill/>
                    </a:lnL>
                    <a:lnR>
                      <a:noFill/>
                    </a:lnR>
                    <a:lnT>
                      <a:noFill/>
                    </a:lnT>
                    <a:lnB>
                      <a:noFill/>
                    </a:lnB>
                  </a:tcPr>
                </a:tc>
                <a:tc>
                  <a:txBody>
                    <a:bodyPr/>
                    <a:lstStyle/>
                    <a:p>
                      <a:pPr algn="r" fontAlgn="b"/>
                      <a:r>
                        <a:rPr lang="en-US" sz="1100" b="1" i="0" u="none" strike="noStrike" dirty="0">
                          <a:solidFill>
                            <a:schemeClr val="tx1"/>
                          </a:solidFill>
                          <a:latin typeface="Arial"/>
                        </a:rPr>
                        <a:t>1,560</a:t>
                      </a:r>
                    </a:p>
                  </a:txBody>
                  <a:tcPr marL="7434" marR="7434" marT="7434" marB="0" anchor="b">
                    <a:lnL>
                      <a:noFill/>
                    </a:lnL>
                    <a:lnR>
                      <a:noFill/>
                    </a:lnR>
                    <a:lnT>
                      <a:noFill/>
                    </a:lnT>
                    <a:lnB>
                      <a:noFill/>
                    </a:lnB>
                  </a:tcPr>
                </a:tc>
                <a:tc>
                  <a:txBody>
                    <a:bodyPr/>
                    <a:lstStyle/>
                    <a:p>
                      <a:pPr algn="l" fontAlgn="b"/>
                      <a:endParaRPr lang="en-US" sz="1100" b="1" i="0" u="none" strike="noStrike" dirty="0">
                        <a:solidFill>
                          <a:schemeClr val="tx1"/>
                        </a:solidFill>
                        <a:latin typeface="Arial"/>
                      </a:endParaRPr>
                    </a:p>
                  </a:txBody>
                  <a:tcPr marL="7434" marR="7434" marT="7434" marB="0" anchor="b">
                    <a:lnL>
                      <a:noFill/>
                    </a:lnL>
                    <a:lnR>
                      <a:noFill/>
                    </a:lnR>
                    <a:lnT>
                      <a:noFill/>
                    </a:lnT>
                    <a:lnB>
                      <a:noFill/>
                    </a:lnB>
                  </a:tcPr>
                </a:tc>
                <a:tc>
                  <a:txBody>
                    <a:bodyPr/>
                    <a:lstStyle/>
                    <a:p>
                      <a:pPr algn="r" fontAlgn="b"/>
                      <a:r>
                        <a:rPr lang="en-US" sz="1100" b="1" i="0" u="none" strike="noStrike" dirty="0">
                          <a:solidFill>
                            <a:schemeClr val="tx1"/>
                          </a:solidFill>
                          <a:latin typeface="Arial"/>
                        </a:rPr>
                        <a:t>1,900</a:t>
                      </a:r>
                    </a:p>
                  </a:txBody>
                  <a:tcPr marL="7434" marR="7434" marT="7434" marB="0" anchor="b">
                    <a:lnL>
                      <a:noFill/>
                    </a:lnL>
                    <a:lnR>
                      <a:noFill/>
                    </a:lnR>
                    <a:lnT>
                      <a:noFill/>
                    </a:lnT>
                    <a:lnB>
                      <a:noFill/>
                    </a:lnB>
                  </a:tcPr>
                </a:tc>
                <a:tc>
                  <a:txBody>
                    <a:bodyPr/>
                    <a:lstStyle/>
                    <a:p>
                      <a:pPr algn="l" fontAlgn="b"/>
                      <a:r>
                        <a:rPr lang="en-US" sz="900" b="0" i="0" u="none" strike="noStrike">
                          <a:latin typeface="Arial"/>
                        </a:rPr>
                        <a:t> </a:t>
                      </a:r>
                    </a:p>
                  </a:txBody>
                  <a:tcPr marL="7434" marR="7434" marT="7434" marB="0" anchor="b">
                    <a:lnL>
                      <a:noFill/>
                    </a:lnL>
                    <a:lnR w="12700" cap="flat" cmpd="sng" algn="ctr">
                      <a:solidFill>
                        <a:srgbClr val="000000"/>
                      </a:solidFill>
                      <a:prstDash val="solid"/>
                      <a:round/>
                      <a:headEnd type="none" w="med" len="med"/>
                      <a:tailEnd type="none" w="med" len="med"/>
                    </a:lnR>
                    <a:lnT>
                      <a:noFill/>
                    </a:lnT>
                    <a:lnB>
                      <a:noFill/>
                    </a:lnB>
                  </a:tcPr>
                </a:tc>
              </a:tr>
              <a:tr h="199352">
                <a:tc>
                  <a:txBody>
                    <a:bodyPr/>
                    <a:lstStyle/>
                    <a:p>
                      <a:pPr algn="l" fontAlgn="b"/>
                      <a:r>
                        <a:rPr lang="en-US" sz="900" b="1" i="0" u="none" strike="noStrike">
                          <a:latin typeface="Arial"/>
                        </a:rPr>
                        <a:t> </a:t>
                      </a:r>
                    </a:p>
                  </a:txBody>
                  <a:tcPr marL="7434" marR="7434" marT="7434"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latin typeface="Arial"/>
                        </a:rPr>
                        <a:t> </a:t>
                      </a:r>
                    </a:p>
                  </a:txBody>
                  <a:tcPr marL="7434" marR="7434" marT="7434"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2060"/>
                          </a:solidFill>
                          <a:latin typeface="Arial"/>
                        </a:rPr>
                        <a:t> </a:t>
                      </a:r>
                    </a:p>
                  </a:txBody>
                  <a:tcPr marL="7434" marR="7434" marT="7434"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2060"/>
                          </a:solidFill>
                          <a:latin typeface="Arial"/>
                        </a:rPr>
                        <a:t> </a:t>
                      </a:r>
                    </a:p>
                  </a:txBody>
                  <a:tcPr marL="7434" marR="7434" marT="7434"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2060"/>
                          </a:solidFill>
                          <a:latin typeface="Arial"/>
                        </a:rPr>
                        <a:t> </a:t>
                      </a:r>
                    </a:p>
                  </a:txBody>
                  <a:tcPr marL="7434" marR="7434" marT="7434"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2060"/>
                          </a:solidFill>
                          <a:latin typeface="Arial"/>
                        </a:rPr>
                        <a:t> </a:t>
                      </a:r>
                    </a:p>
                  </a:txBody>
                  <a:tcPr marL="7434" marR="7434" marT="7434"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2060"/>
                          </a:solidFill>
                          <a:latin typeface="Arial"/>
                        </a:rPr>
                        <a:t> </a:t>
                      </a:r>
                    </a:p>
                  </a:txBody>
                  <a:tcPr marL="7434" marR="7434" marT="7434"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latin typeface="Arial"/>
                        </a:rPr>
                        <a:t> </a:t>
                      </a:r>
                    </a:p>
                  </a:txBody>
                  <a:tcPr marL="7434" marR="7434" marT="7434"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to Finance Mechanisms</a:t>
            </a:r>
            <a:endParaRPr lang="en-US" dirty="0"/>
          </a:p>
        </p:txBody>
      </p:sp>
      <p:sp>
        <p:nvSpPr>
          <p:cNvPr id="4" name="TextBox 3"/>
          <p:cNvSpPr txBox="1"/>
          <p:nvPr/>
        </p:nvSpPr>
        <p:spPr>
          <a:xfrm>
            <a:off x="762000" y="1524000"/>
            <a:ext cx="7772400" cy="3416320"/>
          </a:xfrm>
          <a:prstGeom prst="rect">
            <a:avLst/>
          </a:prstGeom>
          <a:noFill/>
        </p:spPr>
        <p:txBody>
          <a:bodyPr wrap="square" rtlCol="0">
            <a:spAutoFit/>
          </a:bodyPr>
          <a:lstStyle/>
          <a:p>
            <a:r>
              <a:rPr lang="en-US" dirty="0" smtClean="0">
                <a:solidFill>
                  <a:srgbClr val="FFC000"/>
                </a:solidFill>
              </a:rPr>
              <a:t>Loan </a:t>
            </a:r>
            <a:r>
              <a:rPr lang="en-US" dirty="0">
                <a:solidFill>
                  <a:srgbClr val="FFC000"/>
                </a:solidFill>
              </a:rPr>
              <a:t>C</a:t>
            </a:r>
            <a:r>
              <a:rPr lang="en-US" dirty="0" smtClean="0">
                <a:solidFill>
                  <a:srgbClr val="FFC000"/>
                </a:solidFill>
              </a:rPr>
              <a:t>om  :- A computer data base that asks pertinent questions about a business plan, managements understanding and ability and the financial strength of the plan to gauge the preparedness of  the proposal. </a:t>
            </a:r>
          </a:p>
          <a:p>
            <a:endParaRPr lang="en-US" dirty="0">
              <a:solidFill>
                <a:srgbClr val="FFC000"/>
              </a:solidFill>
            </a:endParaRPr>
          </a:p>
          <a:p>
            <a:r>
              <a:rPr lang="en-US" dirty="0" smtClean="0">
                <a:solidFill>
                  <a:srgbClr val="FFC000"/>
                </a:solidFill>
              </a:rPr>
              <a:t>The output is automatically calculated and is derived from a composite assessment of the criteria examined. It makes recommendations and identifies strengths and weaknesses and additional information required. </a:t>
            </a:r>
          </a:p>
          <a:p>
            <a:endParaRPr lang="en-US" dirty="0">
              <a:solidFill>
                <a:srgbClr val="FFC000"/>
              </a:solidFill>
            </a:endParaRPr>
          </a:p>
          <a:p>
            <a:r>
              <a:rPr lang="en-US" dirty="0" smtClean="0">
                <a:solidFill>
                  <a:srgbClr val="FFC000"/>
                </a:solidFill>
              </a:rPr>
              <a:t>The system runs on a lap top or PC and can be used as a quick cheap assessment tool. </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a:t>
            </a:r>
            <a:endParaRPr lang="en-US" dirty="0"/>
          </a:p>
        </p:txBody>
      </p:sp>
      <p:sp>
        <p:nvSpPr>
          <p:cNvPr id="3" name="TextBox 2"/>
          <p:cNvSpPr txBox="1"/>
          <p:nvPr/>
        </p:nvSpPr>
        <p:spPr>
          <a:xfrm>
            <a:off x="457200" y="1371600"/>
            <a:ext cx="8153400" cy="4154984"/>
          </a:xfrm>
          <a:prstGeom prst="rect">
            <a:avLst/>
          </a:prstGeom>
          <a:noFill/>
        </p:spPr>
        <p:txBody>
          <a:bodyPr wrap="square" rtlCol="0">
            <a:spAutoFit/>
          </a:bodyPr>
          <a:lstStyle/>
          <a:p>
            <a:pPr marL="457200" indent="-457200">
              <a:buFont typeface="+mj-lt"/>
              <a:buAutoNum type="arabicPeriod"/>
            </a:pPr>
            <a:r>
              <a:rPr lang="en-US" sz="2400" dirty="0" smtClean="0">
                <a:solidFill>
                  <a:srgbClr val="FFC000"/>
                </a:solidFill>
              </a:rPr>
              <a:t>ITC will fund training and development in the operation of these systems. </a:t>
            </a:r>
          </a:p>
          <a:p>
            <a:pPr marL="457200" indent="-457200">
              <a:buFont typeface="+mj-lt"/>
              <a:buAutoNum type="arabicPeriod"/>
            </a:pPr>
            <a:endParaRPr lang="en-US" sz="2400" dirty="0" smtClean="0">
              <a:solidFill>
                <a:srgbClr val="FFC000"/>
              </a:solidFill>
            </a:endParaRPr>
          </a:p>
          <a:p>
            <a:pPr marL="457200" indent="-457200">
              <a:buFont typeface="+mj-lt"/>
              <a:buAutoNum type="arabicPeriod"/>
            </a:pPr>
            <a:r>
              <a:rPr lang="en-US" sz="2400" dirty="0" smtClean="0">
                <a:solidFill>
                  <a:srgbClr val="FFC000"/>
                </a:solidFill>
              </a:rPr>
              <a:t>It will ensure the systems are supported with the appropriate IT support and backup and that they are available in accessible ways. </a:t>
            </a:r>
          </a:p>
          <a:p>
            <a:pPr marL="457200" indent="-457200">
              <a:buFont typeface="+mj-lt"/>
              <a:buAutoNum type="arabicPeriod"/>
            </a:pPr>
            <a:endParaRPr lang="en-US" sz="2400" dirty="0" smtClean="0">
              <a:solidFill>
                <a:srgbClr val="FFC000"/>
              </a:solidFill>
            </a:endParaRPr>
          </a:p>
          <a:p>
            <a:pPr marL="457200" indent="-457200">
              <a:buFont typeface="+mj-lt"/>
              <a:buAutoNum type="arabicPeriod"/>
            </a:pPr>
            <a:r>
              <a:rPr lang="en-US" sz="2400" dirty="0" smtClean="0">
                <a:solidFill>
                  <a:srgbClr val="FFC000"/>
                </a:solidFill>
              </a:rPr>
              <a:t>It is intended to develop a carder of support officers knowledgeable in the operation of these systems and also knowledgeable in farm operations and efficiencies</a:t>
            </a:r>
            <a:endParaRPr lang="en-US" sz="2400" dirty="0">
              <a:solidFill>
                <a:srgbClr val="FFC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WordArt 23"/>
          <p:cNvSpPr>
            <a:spLocks noChangeAspect="1" noChangeArrowheads="1" noChangeShapeType="1" noTextEdit="1"/>
          </p:cNvSpPr>
          <p:nvPr/>
        </p:nvSpPr>
        <p:spPr bwMode="grayWhite">
          <a:xfrm>
            <a:off x="3433763" y="3833813"/>
            <a:ext cx="2335212" cy="3567112"/>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spcFirstLastPara="1" wrap="none" fromWordArt="1">
            <a:prstTxWarp prst="textArchUp">
              <a:avLst>
                <a:gd name="adj" fmla="val 14812476"/>
              </a:avLst>
            </a:prstTxWarp>
          </a:bodyPr>
          <a:lstStyle/>
          <a:p>
            <a:pPr algn="ctr"/>
            <a:r>
              <a:rPr lang="en-GB" sz="2400" kern="10">
                <a:solidFill>
                  <a:srgbClr val="5F5F5F"/>
                </a:solidFill>
                <a:latin typeface="Arial"/>
                <a:cs typeface="Arial"/>
              </a:rPr>
              <a:t>Local Institutions</a:t>
            </a:r>
          </a:p>
        </p:txBody>
      </p:sp>
      <p:sp>
        <p:nvSpPr>
          <p:cNvPr id="11267" name="Rectangle 24"/>
          <p:cNvSpPr>
            <a:spLocks noChangeArrowheads="1"/>
          </p:cNvSpPr>
          <p:nvPr/>
        </p:nvSpPr>
        <p:spPr bwMode="auto">
          <a:xfrm>
            <a:off x="1451976" y="285625"/>
            <a:ext cx="6136348" cy="527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lstStyle/>
          <a:p>
            <a:pPr algn="ctr" defTabSz="457200" eaLnBrk="0" hangingPunct="0">
              <a:buClr>
                <a:srgbClr val="000000"/>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600" b="1" dirty="0" smtClean="0">
                <a:solidFill>
                  <a:schemeClr val="tx2"/>
                </a:solidFill>
              </a:rPr>
              <a:t>Access to Finance Support</a:t>
            </a:r>
            <a:endParaRPr lang="en-GB" sz="2600" b="1" dirty="0">
              <a:solidFill>
                <a:schemeClr val="tx2"/>
              </a:solidFill>
            </a:endParaRPr>
          </a:p>
        </p:txBody>
      </p:sp>
      <p:grpSp>
        <p:nvGrpSpPr>
          <p:cNvPr id="2" name="Group 29"/>
          <p:cNvGrpSpPr>
            <a:grpSpLocks/>
          </p:cNvGrpSpPr>
          <p:nvPr/>
        </p:nvGrpSpPr>
        <p:grpSpPr bwMode="auto">
          <a:xfrm>
            <a:off x="384175" y="1249625"/>
            <a:ext cx="8386763" cy="4749800"/>
            <a:chOff x="428625" y="1609725"/>
            <a:chExt cx="8386763" cy="4365625"/>
          </a:xfrm>
        </p:grpSpPr>
        <p:sp>
          <p:nvSpPr>
            <p:cNvPr id="11269" name="Oval 4"/>
            <p:cNvSpPr>
              <a:spLocks noChangeAspect="1" noChangeArrowheads="1"/>
            </p:cNvSpPr>
            <p:nvPr/>
          </p:nvSpPr>
          <p:spPr bwMode="auto">
            <a:xfrm>
              <a:off x="428625" y="5048250"/>
              <a:ext cx="1266825" cy="927100"/>
            </a:xfrm>
            <a:prstGeom prst="ellipse">
              <a:avLst/>
            </a:prstGeom>
            <a:gradFill rotWithShape="0">
              <a:gsLst>
                <a:gs pos="0">
                  <a:srgbClr val="C0C0C0"/>
                </a:gs>
                <a:gs pos="50000">
                  <a:srgbClr val="ECECEC"/>
                </a:gs>
                <a:gs pos="100000">
                  <a:srgbClr val="C0C0C0"/>
                </a:gs>
              </a:gsLst>
              <a:lin ang="0" scaled="1"/>
            </a:gradFill>
            <a:ln w="25527">
              <a:solidFill>
                <a:srgbClr val="B2B2B2"/>
              </a:solidFill>
              <a:miter lim="800000"/>
              <a:headEnd/>
              <a:tailEnd/>
            </a:ln>
          </p:spPr>
          <p:txBody>
            <a:bodyPr wrap="none" anchor="ctr"/>
            <a:lstStyle/>
            <a:p>
              <a:endParaRPr lang="en-GB"/>
            </a:p>
          </p:txBody>
        </p:sp>
        <p:sp>
          <p:nvSpPr>
            <p:cNvPr id="11270" name="Text Box 5"/>
            <p:cNvSpPr txBox="1">
              <a:spLocks noChangeAspect="1" noChangeArrowheads="1"/>
            </p:cNvSpPr>
            <p:nvPr/>
          </p:nvSpPr>
          <p:spPr bwMode="auto">
            <a:xfrm>
              <a:off x="428625" y="5081588"/>
              <a:ext cx="1266825" cy="7657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spAutoFit/>
            </a:bodyPr>
            <a:lstStyle>
              <a:lvl1pPr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1pPr>
              <a:lvl2pPr marL="742950" indent="-28575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2pPr>
              <a:lvl3pPr marL="11430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3pPr>
              <a:lvl4pPr marL="16002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4pPr>
              <a:lvl5pPr marL="20574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9pPr>
            </a:lstStyle>
            <a:p>
              <a:pPr algn="ctr" eaLnBrk="1" hangingPunct="1">
                <a:buClr>
                  <a:srgbClr val="5F5F5F"/>
                </a:buClr>
                <a:buSzPct val="100000"/>
                <a:buFont typeface="Arial" charset="0"/>
                <a:buNone/>
              </a:pPr>
              <a:r>
                <a:rPr lang="en-GB" sz="1600" b="1" i="1" dirty="0" smtClean="0">
                  <a:solidFill>
                    <a:srgbClr val="777777"/>
                  </a:solidFill>
                  <a:ea typeface="MS Gothic" pitchFamily="49" charset="-128"/>
                </a:rPr>
                <a:t>Local Advisory Operators</a:t>
              </a:r>
              <a:endParaRPr lang="en-GB" sz="1600" b="1" i="1" dirty="0">
                <a:solidFill>
                  <a:srgbClr val="777777"/>
                </a:solidFill>
                <a:ea typeface="MS Gothic" pitchFamily="49" charset="-128"/>
              </a:endParaRPr>
            </a:p>
          </p:txBody>
        </p:sp>
        <p:grpSp>
          <p:nvGrpSpPr>
            <p:cNvPr id="3" name="Group 28"/>
            <p:cNvGrpSpPr>
              <a:grpSpLocks/>
            </p:cNvGrpSpPr>
            <p:nvPr/>
          </p:nvGrpSpPr>
          <p:grpSpPr bwMode="auto">
            <a:xfrm>
              <a:off x="1062038" y="1609725"/>
              <a:ext cx="7753350" cy="4346575"/>
              <a:chOff x="1062038" y="1609725"/>
              <a:chExt cx="7753350" cy="4346575"/>
            </a:xfrm>
          </p:grpSpPr>
          <p:sp>
            <p:nvSpPr>
              <p:cNvPr id="11274" name="Oval 2"/>
              <p:cNvSpPr>
                <a:spLocks noChangeAspect="1" noChangeArrowheads="1"/>
              </p:cNvSpPr>
              <p:nvPr/>
            </p:nvSpPr>
            <p:spPr bwMode="auto">
              <a:xfrm>
                <a:off x="7550150" y="5029200"/>
                <a:ext cx="1265238" cy="927100"/>
              </a:xfrm>
              <a:prstGeom prst="ellipse">
                <a:avLst/>
              </a:prstGeom>
              <a:gradFill rotWithShape="0">
                <a:gsLst>
                  <a:gs pos="0">
                    <a:srgbClr val="C0C0C0"/>
                  </a:gs>
                  <a:gs pos="50000">
                    <a:srgbClr val="ECECEC"/>
                  </a:gs>
                  <a:gs pos="100000">
                    <a:srgbClr val="C0C0C0"/>
                  </a:gs>
                </a:gsLst>
                <a:lin ang="0" scaled="1"/>
              </a:gradFill>
              <a:ln w="25527">
                <a:solidFill>
                  <a:srgbClr val="B2B2B2"/>
                </a:solidFill>
                <a:miter lim="800000"/>
                <a:headEnd/>
                <a:tailEnd/>
              </a:ln>
            </p:spPr>
            <p:txBody>
              <a:bodyPr wrap="none" anchor="ctr"/>
              <a:lstStyle/>
              <a:p>
                <a:pPr algn="ctr" eaLnBrk="0" hangingPunct="0">
                  <a:lnSpc>
                    <a:spcPct val="95000"/>
                  </a:lnSpc>
                  <a:buClr>
                    <a:srgbClr val="000000"/>
                  </a:buClr>
                  <a:buSzPct val="100000"/>
                  <a:buFont typeface="Times New Roman" pitchFamily="18" charset="0"/>
                  <a:buNone/>
                </a:pPr>
                <a:endParaRPr lang="en-GB" sz="2400">
                  <a:solidFill>
                    <a:srgbClr val="777777"/>
                  </a:solidFill>
                  <a:latin typeface="Times New Roman" pitchFamily="18" charset="0"/>
                </a:endParaRPr>
              </a:p>
            </p:txBody>
          </p:sp>
          <p:sp>
            <p:nvSpPr>
              <p:cNvPr id="11275" name="Text Box 3"/>
              <p:cNvSpPr txBox="1">
                <a:spLocks noChangeAspect="1" noChangeArrowheads="1"/>
              </p:cNvSpPr>
              <p:nvPr/>
            </p:nvSpPr>
            <p:spPr bwMode="auto">
              <a:xfrm>
                <a:off x="7550150" y="5065713"/>
                <a:ext cx="1265238" cy="822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spAutoFit/>
              </a:bodyPr>
              <a:lstStyle>
                <a:lvl1pPr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1pPr>
                <a:lvl2pPr marL="742950" indent="-28575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2pPr>
                <a:lvl3pPr marL="11430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3pPr>
                <a:lvl4pPr marL="16002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4pPr>
                <a:lvl5pPr marL="20574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9pPr>
              </a:lstStyle>
              <a:p>
                <a:pPr algn="ctr" eaLnBrk="1" hangingPunct="1">
                  <a:buClr>
                    <a:srgbClr val="5F5F5F"/>
                  </a:buClr>
                  <a:buSzPct val="100000"/>
                  <a:buFont typeface="Arial" charset="0"/>
                  <a:buNone/>
                </a:pPr>
                <a:r>
                  <a:rPr lang="en-GB" sz="1300" b="1" i="1" dirty="0">
                    <a:solidFill>
                      <a:srgbClr val="777777"/>
                    </a:solidFill>
                    <a:ea typeface="MS Gothic" pitchFamily="49" charset="-128"/>
                  </a:rPr>
                  <a:t>Commercial Banks &amp; Micro </a:t>
                </a:r>
                <a:r>
                  <a:rPr lang="en-GB" sz="1300" b="1" i="1" dirty="0" smtClean="0">
                    <a:solidFill>
                      <a:srgbClr val="777777"/>
                    </a:solidFill>
                    <a:ea typeface="MS Gothic" pitchFamily="49" charset="-128"/>
                  </a:rPr>
                  <a:t>Finance</a:t>
                </a:r>
                <a:endParaRPr lang="en-GB" sz="1300" b="1" i="1" dirty="0">
                  <a:solidFill>
                    <a:srgbClr val="777777"/>
                  </a:solidFill>
                  <a:ea typeface="MS Gothic" pitchFamily="49" charset="-128"/>
                </a:endParaRPr>
              </a:p>
            </p:txBody>
          </p:sp>
          <p:cxnSp>
            <p:nvCxnSpPr>
              <p:cNvPr id="11276" name="AutoShape 6"/>
              <p:cNvCxnSpPr>
                <a:cxnSpLocks noChangeAspect="1" noChangeShapeType="1"/>
                <a:stCxn id="11269" idx="0"/>
                <a:endCxn id="11283" idx="4"/>
              </p:cNvCxnSpPr>
              <p:nvPr/>
            </p:nvCxnSpPr>
            <p:spPr bwMode="auto">
              <a:xfrm flipV="1">
                <a:off x="1062038" y="2549525"/>
                <a:ext cx="3529012" cy="2486025"/>
              </a:xfrm>
              <a:prstGeom prst="straightConnector1">
                <a:avLst/>
              </a:prstGeom>
              <a:noFill/>
              <a:ln w="9360">
                <a:solidFill>
                  <a:srgbClr val="000000"/>
                </a:solidFill>
                <a:miter lim="800000"/>
                <a:headEnd type="triangle" w="med" len="med"/>
                <a:tailEnd type="triangle" w="med" len="med"/>
              </a:ln>
              <a:extLst>
                <a:ext uri="{909E8E84-426E-40DD-AFC4-6F175D3DCCD1}">
                  <a14:hiddenFill xmlns:a14="http://schemas.microsoft.com/office/drawing/2010/main" xmlns="">
                    <a:noFill/>
                  </a14:hiddenFill>
                </a:ext>
              </a:extLst>
            </p:spPr>
          </p:cxnSp>
          <p:sp>
            <p:nvSpPr>
              <p:cNvPr id="11278" name="Rectangle 8"/>
              <p:cNvSpPr>
                <a:spLocks noChangeAspect="1" noChangeArrowheads="1"/>
              </p:cNvSpPr>
              <p:nvPr/>
            </p:nvSpPr>
            <p:spPr bwMode="auto">
              <a:xfrm>
                <a:off x="1406525" y="3472753"/>
                <a:ext cx="2249488" cy="861122"/>
              </a:xfrm>
              <a:prstGeom prst="rect">
                <a:avLst/>
              </a:prstGeom>
              <a:solidFill>
                <a:srgbClr val="F8F8F8"/>
              </a:solidFill>
              <a:ln>
                <a:noFill/>
              </a:ln>
              <a:extLs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lstStyle/>
              <a:p>
                <a:pPr algn="ctr" defTabSz="449263" eaLnBrk="0" hangingPunct="0">
                  <a:buClr>
                    <a:srgbClr val="5F5F5F"/>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1" dirty="0" smtClean="0">
                    <a:solidFill>
                      <a:srgbClr val="777777"/>
                    </a:solidFill>
                    <a:ea typeface="MS Gothic" pitchFamily="49" charset="-128"/>
                  </a:rPr>
                  <a:t>Technical Assistance, Training,</a:t>
                </a:r>
              </a:p>
              <a:p>
                <a:pPr algn="ctr" defTabSz="449263" eaLnBrk="0" hangingPunct="0">
                  <a:buClr>
                    <a:srgbClr val="5F5F5F"/>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1" dirty="0" smtClean="0">
                    <a:solidFill>
                      <a:srgbClr val="777777"/>
                    </a:solidFill>
                    <a:ea typeface="MS Gothic" pitchFamily="49" charset="-128"/>
                  </a:rPr>
                  <a:t>Farm Manual </a:t>
                </a:r>
                <a:endParaRPr lang="en-GB" sz="1200" b="1" dirty="0">
                  <a:solidFill>
                    <a:srgbClr val="777777"/>
                  </a:solidFill>
                  <a:ea typeface="MS Gothic" pitchFamily="49" charset="-128"/>
                </a:endParaRPr>
              </a:p>
            </p:txBody>
          </p:sp>
          <p:sp>
            <p:nvSpPr>
              <p:cNvPr id="11279" name="Rectangle 9"/>
              <p:cNvSpPr>
                <a:spLocks noChangeAspect="1" noChangeArrowheads="1"/>
              </p:cNvSpPr>
              <p:nvPr/>
            </p:nvSpPr>
            <p:spPr bwMode="auto">
              <a:xfrm>
                <a:off x="3205163" y="5419725"/>
                <a:ext cx="278765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lstStyle/>
              <a:p>
                <a:pPr algn="ctr" defTabSz="449263" eaLnBrk="0" hangingPunct="0">
                  <a:buClr>
                    <a:srgbClr val="5F5F5F"/>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1" dirty="0" smtClean="0">
                    <a:solidFill>
                      <a:srgbClr val="777777"/>
                    </a:solidFill>
                    <a:ea typeface="MS Gothic" pitchFamily="49" charset="-128"/>
                  </a:rPr>
                  <a:t>Structured Analysis</a:t>
                </a:r>
                <a:endParaRPr lang="en-GB" sz="1200" b="1" dirty="0">
                  <a:solidFill>
                    <a:srgbClr val="777777"/>
                  </a:solidFill>
                  <a:ea typeface="MS Gothic" pitchFamily="49" charset="-128"/>
                </a:endParaRPr>
              </a:p>
            </p:txBody>
          </p:sp>
          <p:sp>
            <p:nvSpPr>
              <p:cNvPr id="11280" name="Oval 10"/>
              <p:cNvSpPr>
                <a:spLocks noChangeAspect="1" noChangeArrowheads="1"/>
              </p:cNvSpPr>
              <p:nvPr/>
            </p:nvSpPr>
            <p:spPr bwMode="auto">
              <a:xfrm>
                <a:off x="3797300" y="3908425"/>
                <a:ext cx="1547813" cy="1447800"/>
              </a:xfrm>
              <a:prstGeom prst="ellipse">
                <a:avLst/>
              </a:prstGeom>
              <a:gradFill rotWithShape="0">
                <a:gsLst>
                  <a:gs pos="0">
                    <a:srgbClr val="E40E62"/>
                  </a:gs>
                  <a:gs pos="50000">
                    <a:srgbClr val="F49FC0"/>
                  </a:gs>
                  <a:gs pos="100000">
                    <a:srgbClr val="E40E62"/>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en-GB"/>
              </a:p>
            </p:txBody>
          </p:sp>
          <p:sp>
            <p:nvSpPr>
              <p:cNvPr id="36875" name="Text Box 11"/>
              <p:cNvSpPr txBox="1">
                <a:spLocks noChangeAspect="1" noChangeArrowheads="1"/>
              </p:cNvSpPr>
              <p:nvPr/>
            </p:nvSpPr>
            <p:spPr bwMode="auto">
              <a:xfrm>
                <a:off x="4008438" y="4311977"/>
                <a:ext cx="1116012" cy="370611"/>
              </a:xfrm>
              <a:prstGeom prst="rect">
                <a:avLst/>
              </a:prstGeom>
              <a:noFill/>
              <a:ln w="9525">
                <a:noFill/>
                <a:round/>
                <a:headEnd/>
                <a:tailEnd/>
              </a:ln>
              <a:effectLst/>
            </p:spPr>
            <p:txBody>
              <a:bodyPr lIns="90000" tIns="46800" rIns="90000" bIns="46800" anchor="ctr">
                <a:spAutoFit/>
              </a:bodyPr>
              <a:lstStyle/>
              <a:p>
                <a:pPr algn="ctr" defTabSz="449263">
                  <a:buClr>
                    <a:srgbClr val="5F5F5F"/>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i="1" dirty="0">
                    <a:solidFill>
                      <a:srgbClr val="777777"/>
                    </a:solidFill>
                    <a:effectLst>
                      <a:outerShdw blurRad="38100" dist="38100" dir="2700000" algn="tl">
                        <a:srgbClr val="C0C0C0"/>
                      </a:outerShdw>
                    </a:effectLst>
                    <a:ea typeface="MS Gothic" pitchFamily="49" charset="-128"/>
                  </a:rPr>
                  <a:t>MSMEs</a:t>
                </a:r>
              </a:p>
            </p:txBody>
          </p:sp>
          <p:cxnSp>
            <p:nvCxnSpPr>
              <p:cNvPr id="11282" name="AutoShape 12"/>
              <p:cNvCxnSpPr>
                <a:cxnSpLocks noChangeAspect="1" noChangeShapeType="1"/>
                <a:stCxn id="11283" idx="4"/>
                <a:endCxn id="11285" idx="0"/>
              </p:cNvCxnSpPr>
              <p:nvPr/>
            </p:nvCxnSpPr>
            <p:spPr bwMode="auto">
              <a:xfrm>
                <a:off x="4591050" y="2549525"/>
                <a:ext cx="6350" cy="1082675"/>
              </a:xfrm>
              <a:prstGeom prst="straightConnector1">
                <a:avLst/>
              </a:prstGeom>
              <a:noFill/>
              <a:ln w="9360">
                <a:solidFill>
                  <a:srgbClr val="000000"/>
                </a:solidFill>
                <a:miter lim="800000"/>
                <a:headEnd/>
                <a:tailEnd type="triangle" w="med" len="med"/>
              </a:ln>
              <a:extLst>
                <a:ext uri="{909E8E84-426E-40DD-AFC4-6F175D3DCCD1}">
                  <a14:hiddenFill xmlns:a14="http://schemas.microsoft.com/office/drawing/2010/main" xmlns="">
                    <a:noFill/>
                  </a14:hiddenFill>
                </a:ext>
              </a:extLst>
            </p:spPr>
          </p:cxnSp>
          <p:sp>
            <p:nvSpPr>
              <p:cNvPr id="11283" name="Oval 13"/>
              <p:cNvSpPr>
                <a:spLocks noChangeAspect="1" noChangeArrowheads="1"/>
              </p:cNvSpPr>
              <p:nvPr/>
            </p:nvSpPr>
            <p:spPr bwMode="auto">
              <a:xfrm>
                <a:off x="3957638" y="1609725"/>
                <a:ext cx="1265237" cy="927100"/>
              </a:xfrm>
              <a:prstGeom prst="ellipse">
                <a:avLst/>
              </a:prstGeom>
              <a:gradFill rotWithShape="0">
                <a:gsLst>
                  <a:gs pos="0">
                    <a:srgbClr val="C0C0C0"/>
                  </a:gs>
                  <a:gs pos="50000">
                    <a:srgbClr val="ECECEC"/>
                  </a:gs>
                  <a:gs pos="100000">
                    <a:srgbClr val="C0C0C0"/>
                  </a:gs>
                </a:gsLst>
                <a:lin ang="0" scaled="1"/>
              </a:gradFill>
              <a:ln w="25527">
                <a:solidFill>
                  <a:srgbClr val="B2B2B2"/>
                </a:solidFill>
                <a:miter lim="800000"/>
                <a:headEnd/>
                <a:tailEnd/>
              </a:ln>
            </p:spPr>
            <p:txBody>
              <a:bodyPr wrap="none" anchor="ctr"/>
              <a:lstStyle/>
              <a:p>
                <a:endParaRPr lang="en-GB"/>
              </a:p>
            </p:txBody>
          </p:sp>
          <p:sp>
            <p:nvSpPr>
              <p:cNvPr id="11284" name="Text Box 14"/>
              <p:cNvSpPr txBox="1">
                <a:spLocks noChangeAspect="1" noChangeArrowheads="1"/>
              </p:cNvSpPr>
              <p:nvPr/>
            </p:nvSpPr>
            <p:spPr bwMode="auto">
              <a:xfrm>
                <a:off x="3957638" y="1958975"/>
                <a:ext cx="1265237"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spAutoFit/>
              </a:bodyPr>
              <a:lstStyle>
                <a:lvl1pPr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1pPr>
                <a:lvl2pPr marL="742950" indent="-28575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2pPr>
                <a:lvl3pPr marL="11430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3pPr>
                <a:lvl4pPr marL="16002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4pPr>
                <a:lvl5pPr marL="20574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9pPr>
              </a:lstStyle>
              <a:p>
                <a:pPr algn="ctr" eaLnBrk="1" hangingPunct="1">
                  <a:buClr>
                    <a:srgbClr val="5F5F5F"/>
                  </a:buClr>
                  <a:buSzPct val="100000"/>
                  <a:buFont typeface="Arial" charset="0"/>
                  <a:buNone/>
                </a:pPr>
                <a:r>
                  <a:rPr lang="en-GB" sz="1600" b="1" i="1" dirty="0" smtClean="0">
                    <a:solidFill>
                      <a:srgbClr val="777777"/>
                    </a:solidFill>
                    <a:ea typeface="MS Gothic" pitchFamily="49" charset="-128"/>
                  </a:rPr>
                  <a:t>ITC</a:t>
                </a:r>
                <a:endParaRPr lang="en-GB" sz="1600" b="1" i="1" dirty="0">
                  <a:solidFill>
                    <a:srgbClr val="777777"/>
                  </a:solidFill>
                  <a:ea typeface="MS Gothic" pitchFamily="49" charset="-128"/>
                </a:endParaRPr>
              </a:p>
            </p:txBody>
          </p:sp>
          <p:sp>
            <p:nvSpPr>
              <p:cNvPr id="11285" name="AutoShape 15"/>
              <p:cNvSpPr>
                <a:spLocks noChangeAspect="1" noChangeArrowheads="1"/>
              </p:cNvSpPr>
              <p:nvPr/>
            </p:nvSpPr>
            <p:spPr bwMode="auto">
              <a:xfrm>
                <a:off x="3683000" y="3632200"/>
                <a:ext cx="1828800" cy="1782763"/>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585" y="10800"/>
                    </a:moveTo>
                    <a:cubicBezTo>
                      <a:pt x="3585" y="14785"/>
                      <a:pt x="6815" y="18015"/>
                      <a:pt x="10800" y="18015"/>
                    </a:cubicBezTo>
                    <a:cubicBezTo>
                      <a:pt x="14785" y="18015"/>
                      <a:pt x="18015" y="14785"/>
                      <a:pt x="18015" y="10800"/>
                    </a:cubicBezTo>
                    <a:cubicBezTo>
                      <a:pt x="18015" y="6815"/>
                      <a:pt x="14785" y="3585"/>
                      <a:pt x="10800" y="3585"/>
                    </a:cubicBezTo>
                    <a:cubicBezTo>
                      <a:pt x="6815" y="3585"/>
                      <a:pt x="3585" y="6815"/>
                      <a:pt x="3585" y="10800"/>
                    </a:cubicBezTo>
                    <a:close/>
                  </a:path>
                </a:pathLst>
              </a:custGeom>
              <a:gradFill rotWithShape="0">
                <a:gsLst>
                  <a:gs pos="0">
                    <a:srgbClr val="00AEEF"/>
                  </a:gs>
                  <a:gs pos="50000">
                    <a:srgbClr val="CCEFFC"/>
                  </a:gs>
                  <a:gs pos="100000">
                    <a:srgbClr val="00AEEF"/>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en-GB"/>
              </a:p>
            </p:txBody>
          </p:sp>
          <p:sp>
            <p:nvSpPr>
              <p:cNvPr id="11286" name="Rectangle 17"/>
              <p:cNvSpPr>
                <a:spLocks noChangeAspect="1" noChangeArrowheads="1"/>
              </p:cNvSpPr>
              <p:nvPr/>
            </p:nvSpPr>
            <p:spPr bwMode="auto">
              <a:xfrm>
                <a:off x="6049963" y="4800600"/>
                <a:ext cx="1103312" cy="457200"/>
              </a:xfrm>
              <a:prstGeom prst="rect">
                <a:avLst/>
              </a:prstGeom>
              <a:solidFill>
                <a:srgbClr val="F8F8F8"/>
              </a:solidFill>
              <a:ln>
                <a:noFill/>
              </a:ln>
              <a:extLs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lstStyle/>
              <a:p>
                <a:pPr algn="ctr" defTabSz="449263" eaLnBrk="0" hangingPunct="0">
                  <a:buClr>
                    <a:srgbClr val="5F5F5F"/>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1">
                    <a:solidFill>
                      <a:srgbClr val="777777"/>
                    </a:solidFill>
                    <a:ea typeface="MS Gothic" pitchFamily="49" charset="-128"/>
                  </a:rPr>
                  <a:t>MSME Financing</a:t>
                </a:r>
              </a:p>
            </p:txBody>
          </p:sp>
          <p:sp>
            <p:nvSpPr>
              <p:cNvPr id="11287" name="Rectangle 19"/>
              <p:cNvSpPr>
                <a:spLocks noChangeAspect="1" noChangeArrowheads="1"/>
              </p:cNvSpPr>
              <p:nvPr/>
            </p:nvSpPr>
            <p:spPr bwMode="auto">
              <a:xfrm>
                <a:off x="2243138" y="4695825"/>
                <a:ext cx="1336675" cy="457200"/>
              </a:xfrm>
              <a:prstGeom prst="rect">
                <a:avLst/>
              </a:prstGeom>
              <a:solidFill>
                <a:srgbClr val="F8F8F8"/>
              </a:solidFill>
              <a:ln>
                <a:noFill/>
              </a:ln>
              <a:extLs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lstStyle/>
              <a:p>
                <a:pPr algn="ctr" defTabSz="449263" eaLnBrk="0" hangingPunct="0">
                  <a:buClr>
                    <a:srgbClr val="5F5F5F"/>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1" dirty="0" smtClean="0">
                    <a:solidFill>
                      <a:srgbClr val="777777"/>
                    </a:solidFill>
                    <a:ea typeface="MS Gothic" pitchFamily="49" charset="-128"/>
                  </a:rPr>
                  <a:t>Technical support</a:t>
                </a:r>
                <a:endParaRPr lang="en-GB" sz="1200" b="1" dirty="0">
                  <a:solidFill>
                    <a:srgbClr val="777777"/>
                  </a:solidFill>
                  <a:ea typeface="MS Gothic" pitchFamily="49" charset="-128"/>
                </a:endParaRPr>
              </a:p>
            </p:txBody>
          </p:sp>
          <p:cxnSp>
            <p:nvCxnSpPr>
              <p:cNvPr id="11288" name="AutoShape 20"/>
              <p:cNvCxnSpPr>
                <a:cxnSpLocks noChangeAspect="1" noChangeShapeType="1"/>
                <a:stCxn id="11283" idx="4"/>
                <a:endCxn id="11274" idx="0"/>
              </p:cNvCxnSpPr>
              <p:nvPr/>
            </p:nvCxnSpPr>
            <p:spPr bwMode="auto">
              <a:xfrm>
                <a:off x="4591050" y="2549525"/>
                <a:ext cx="3592513" cy="2466975"/>
              </a:xfrm>
              <a:prstGeom prst="straightConnector1">
                <a:avLst/>
              </a:prstGeom>
              <a:noFill/>
              <a:ln w="9360">
                <a:solidFill>
                  <a:srgbClr val="000000"/>
                </a:solidFill>
                <a:miter lim="800000"/>
                <a:headEnd/>
                <a:tailEnd type="triangle" w="med" len="med"/>
              </a:ln>
              <a:extLst>
                <a:ext uri="{909E8E84-426E-40DD-AFC4-6F175D3DCCD1}">
                  <a14:hiddenFill xmlns:a14="http://schemas.microsoft.com/office/drawing/2010/main" xmlns="">
                    <a:noFill/>
                  </a14:hiddenFill>
                </a:ext>
              </a:extLst>
            </p:spPr>
          </p:cxnSp>
          <p:sp>
            <p:nvSpPr>
              <p:cNvPr id="11289" name="Rectangle 21"/>
              <p:cNvSpPr>
                <a:spLocks noChangeAspect="1" noChangeArrowheads="1"/>
              </p:cNvSpPr>
              <p:nvPr/>
            </p:nvSpPr>
            <p:spPr bwMode="auto">
              <a:xfrm>
                <a:off x="6000750" y="3542790"/>
                <a:ext cx="1511300" cy="770404"/>
              </a:xfrm>
              <a:prstGeom prst="rect">
                <a:avLst/>
              </a:prstGeom>
              <a:solidFill>
                <a:srgbClr val="F8F8F8"/>
              </a:solidFill>
              <a:ln>
                <a:noFill/>
              </a:ln>
              <a:extLs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lstStyle/>
              <a:p>
                <a:pPr defTabSz="449263" eaLnBrk="0" hangingPunct="0">
                  <a:buClr>
                    <a:srgbClr val="5F5F5F"/>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1" dirty="0">
                    <a:solidFill>
                      <a:srgbClr val="777777"/>
                    </a:solidFill>
                    <a:ea typeface="MS Gothic" pitchFamily="49" charset="-128"/>
                  </a:rPr>
                  <a:t>LOANCOM </a:t>
                </a:r>
              </a:p>
              <a:p>
                <a:pPr defTabSz="449263" eaLnBrk="0" hangingPunct="0">
                  <a:buClr>
                    <a:srgbClr val="5F5F5F"/>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1" dirty="0">
                    <a:solidFill>
                      <a:srgbClr val="777777"/>
                    </a:solidFill>
                    <a:ea typeface="MS Gothic" pitchFamily="49" charset="-128"/>
                  </a:rPr>
                  <a:t>&amp; other </a:t>
                </a:r>
                <a:r>
                  <a:rPr lang="en-GB" sz="1200" b="1" dirty="0" smtClean="0">
                    <a:solidFill>
                      <a:srgbClr val="777777"/>
                    </a:solidFill>
                    <a:ea typeface="MS Gothic" pitchFamily="49" charset="-128"/>
                  </a:rPr>
                  <a:t>tools Finance options and Guarantees</a:t>
                </a:r>
                <a:endParaRPr lang="en-GB" sz="1200" b="1" dirty="0">
                  <a:solidFill>
                    <a:srgbClr val="777777"/>
                  </a:solidFill>
                  <a:ea typeface="MS Gothic" pitchFamily="49" charset="-128"/>
                </a:endParaRPr>
              </a:p>
            </p:txBody>
          </p:sp>
          <p:sp>
            <p:nvSpPr>
              <p:cNvPr id="11290" name="AutoShape 22"/>
              <p:cNvSpPr>
                <a:spLocks noChangeAspect="1" noChangeArrowheads="1"/>
              </p:cNvSpPr>
              <p:nvPr/>
            </p:nvSpPr>
            <p:spPr bwMode="auto">
              <a:xfrm rot="-3606067">
                <a:off x="3967957" y="4426743"/>
                <a:ext cx="228600" cy="785813"/>
              </a:xfrm>
              <a:prstGeom prst="curvedRightArrow">
                <a:avLst>
                  <a:gd name="adj1" fmla="val 68750"/>
                  <a:gd name="adj2" fmla="val 137500"/>
                  <a:gd name="adj3" fmla="val 33333"/>
                </a:avLst>
              </a:prstGeom>
              <a:gradFill rotWithShape="0">
                <a:gsLst>
                  <a:gs pos="0">
                    <a:srgbClr val="00AEEF"/>
                  </a:gs>
                  <a:gs pos="100000">
                    <a:srgbClr val="E40E62"/>
                  </a:gs>
                </a:gsLst>
                <a:lin ang="54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GB"/>
              </a:p>
            </p:txBody>
          </p:sp>
          <p:sp>
            <p:nvSpPr>
              <p:cNvPr id="11291" name="Oval 27"/>
              <p:cNvSpPr>
                <a:spLocks noChangeArrowheads="1"/>
              </p:cNvSpPr>
              <p:nvPr/>
            </p:nvSpPr>
            <p:spPr bwMode="auto">
              <a:xfrm>
                <a:off x="4360863" y="2828925"/>
                <a:ext cx="420687" cy="609600"/>
              </a:xfrm>
              <a:prstGeom prst="ellipse">
                <a:avLst/>
              </a:pr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en-GB"/>
              </a:p>
            </p:txBody>
          </p:sp>
          <p:sp>
            <p:nvSpPr>
              <p:cNvPr id="11292" name="Text Box 28"/>
              <p:cNvSpPr txBox="1">
                <a:spLocks noChangeAspect="1" noChangeArrowheads="1"/>
              </p:cNvSpPr>
              <p:nvPr/>
            </p:nvSpPr>
            <p:spPr bwMode="auto">
              <a:xfrm>
                <a:off x="3938588" y="2839664"/>
                <a:ext cx="1265237" cy="5960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nchor="ctr">
                <a:spAutoFit/>
              </a:bodyPr>
              <a:lstStyle>
                <a:lvl1pPr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1pPr>
                <a:lvl2pPr marL="742950" indent="-28575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2pPr>
                <a:lvl3pPr marL="11430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3pPr>
                <a:lvl4pPr marL="16002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4pPr>
                <a:lvl5pPr marL="2057400" indent="-228600" defTabSz="449263"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cs typeface="Arial" charset="0"/>
                  </a:defRPr>
                </a:lvl9pPr>
              </a:lstStyle>
              <a:p>
                <a:pPr algn="ctr" eaLnBrk="1" hangingPunct="1">
                  <a:buClr>
                    <a:srgbClr val="5F5F5F"/>
                  </a:buClr>
                  <a:buSzPct val="100000"/>
                  <a:buFont typeface="Arial" charset="0"/>
                  <a:buNone/>
                </a:pPr>
                <a:r>
                  <a:rPr lang="en-GB" sz="1200" b="1" i="1" dirty="0">
                    <a:solidFill>
                      <a:srgbClr val="777777"/>
                    </a:solidFill>
                    <a:ea typeface="MS Gothic" pitchFamily="49" charset="-128"/>
                  </a:rPr>
                  <a:t>MSME Competence Building</a:t>
                </a:r>
              </a:p>
            </p:txBody>
          </p:sp>
        </p:grpSp>
      </p:grpSp>
      <p:cxnSp>
        <p:nvCxnSpPr>
          <p:cNvPr id="38" name="Straight Arrow Connector 37"/>
          <p:cNvCxnSpPr>
            <a:stCxn id="11270" idx="3"/>
            <a:endCxn id="11275" idx="1"/>
          </p:cNvCxnSpPr>
          <p:nvPr/>
        </p:nvCxnSpPr>
        <p:spPr>
          <a:xfrm>
            <a:off x="1651000" y="5443601"/>
            <a:ext cx="5854700" cy="13506"/>
          </a:xfrm>
          <a:prstGeom prst="straightConnector1">
            <a:avLst/>
          </a:prstGeom>
          <a:ln w="38100">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11275" idx="1"/>
          </p:cNvCxnSpPr>
          <p:nvPr/>
        </p:nvCxnSpPr>
        <p:spPr>
          <a:xfrm rot="10800000">
            <a:off x="5410200" y="4495805"/>
            <a:ext cx="2095500" cy="961303"/>
          </a:xfrm>
          <a:prstGeom prst="straightConnector1">
            <a:avLst/>
          </a:prstGeom>
          <a:ln w="38100">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11270" idx="3"/>
          </p:cNvCxnSpPr>
          <p:nvPr/>
        </p:nvCxnSpPr>
        <p:spPr>
          <a:xfrm flipV="1">
            <a:off x="1651000" y="4495800"/>
            <a:ext cx="2006600" cy="947801"/>
          </a:xfrm>
          <a:prstGeom prst="straightConnector1">
            <a:avLst/>
          </a:prstGeom>
          <a:ln w="38100">
            <a:prstDash val="dash"/>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248553890"/>
      </p:ext>
    </p:extLst>
  </p:cSld>
  <p:clrMapOvr>
    <a:masterClrMapping/>
  </p:clrMapOvr>
  <p:transition>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 &amp; Issues</a:t>
            </a:r>
            <a:endParaRPr lang="en-US" dirty="0"/>
          </a:p>
        </p:txBody>
      </p:sp>
      <p:sp>
        <p:nvSpPr>
          <p:cNvPr id="3" name="Rectangle 2"/>
          <p:cNvSpPr/>
          <p:nvPr/>
        </p:nvSpPr>
        <p:spPr>
          <a:xfrm>
            <a:off x="228600" y="1524000"/>
            <a:ext cx="8458200" cy="5293757"/>
          </a:xfrm>
          <a:prstGeom prst="rect">
            <a:avLst/>
          </a:prstGeom>
        </p:spPr>
        <p:txBody>
          <a:bodyPr wrap="square">
            <a:spAutoFit/>
          </a:bodyPr>
          <a:lstStyle/>
          <a:p>
            <a:pPr marL="457200" indent="-457200">
              <a:spcBef>
                <a:spcPts val="1200"/>
              </a:spcBef>
              <a:buFont typeface="+mj-lt"/>
              <a:buAutoNum type="arabicPeriod"/>
            </a:pPr>
            <a:r>
              <a:rPr lang="en-GB" sz="2000" dirty="0" smtClean="0">
                <a:solidFill>
                  <a:srgbClr val="FFC000"/>
                </a:solidFill>
              </a:rPr>
              <a:t>Meet with stakeholders and establish a Task Force. </a:t>
            </a:r>
          </a:p>
          <a:p>
            <a:pPr marL="457200" indent="-457200">
              <a:spcBef>
                <a:spcPts val="1200"/>
              </a:spcBef>
              <a:buFont typeface="+mj-lt"/>
              <a:buAutoNum type="arabicPeriod"/>
            </a:pPr>
            <a:r>
              <a:rPr lang="en-GB" sz="2000" dirty="0" smtClean="0">
                <a:solidFill>
                  <a:srgbClr val="FFC000"/>
                </a:solidFill>
              </a:rPr>
              <a:t>Determine what form of Fijian Advisers / Counsellors would  work best.</a:t>
            </a:r>
          </a:p>
          <a:p>
            <a:pPr marL="457200" indent="-457200">
              <a:spcBef>
                <a:spcPts val="1200"/>
              </a:spcBef>
              <a:buFont typeface="+mj-lt"/>
              <a:buAutoNum type="arabicPeriod"/>
            </a:pPr>
            <a:r>
              <a:rPr lang="en-GB" sz="2000" dirty="0" smtClean="0">
                <a:solidFill>
                  <a:srgbClr val="FFC000"/>
                </a:solidFill>
              </a:rPr>
              <a:t>Identify who would need to be involved in organising workshops for financial   management counsellors.</a:t>
            </a:r>
          </a:p>
          <a:p>
            <a:pPr marL="457200" indent="-457200">
              <a:spcBef>
                <a:spcPts val="1200"/>
              </a:spcBef>
              <a:buFont typeface="+mj-lt"/>
              <a:buAutoNum type="arabicPeriod"/>
            </a:pPr>
            <a:r>
              <a:rPr lang="en-GB" sz="2000" dirty="0" smtClean="0">
                <a:solidFill>
                  <a:srgbClr val="FFC000"/>
                </a:solidFill>
              </a:rPr>
              <a:t>Do Credit Risk Officers, MPI, FDB, RBF and others require coaching and advice on alternative forms of guarantees, potential financing and insurance mechanisms from ITC?</a:t>
            </a:r>
          </a:p>
          <a:p>
            <a:pPr marL="457200" indent="-457200">
              <a:spcBef>
                <a:spcPts val="1200"/>
              </a:spcBef>
              <a:buFont typeface="+mj-lt"/>
              <a:buAutoNum type="arabicPeriod"/>
            </a:pPr>
            <a:r>
              <a:rPr lang="en-GB" sz="2000" dirty="0" smtClean="0">
                <a:solidFill>
                  <a:srgbClr val="FFC000"/>
                </a:solidFill>
              </a:rPr>
              <a:t>Identification and evaluation of feasibility of index insurance for smallholder producers and disaster relief or crop failure payments.  (FCLC)</a:t>
            </a:r>
          </a:p>
          <a:p>
            <a:pPr marL="457200" indent="-457200">
              <a:spcBef>
                <a:spcPts val="1200"/>
              </a:spcBef>
              <a:buFont typeface="+mj-lt"/>
              <a:buAutoNum type="arabicPeriod"/>
            </a:pPr>
            <a:r>
              <a:rPr lang="en-GB" sz="2000" dirty="0" smtClean="0">
                <a:solidFill>
                  <a:srgbClr val="FFC000"/>
                </a:solidFill>
              </a:rPr>
              <a:t>Resolve issues of liability when acting as an advisory body.</a:t>
            </a:r>
          </a:p>
          <a:p>
            <a:pPr>
              <a:spcBef>
                <a:spcPts val="1200"/>
              </a:spcBef>
            </a:pPr>
            <a:endParaRPr lang="en-GB" sz="1400" dirty="0" smtClean="0">
              <a:solidFill>
                <a:schemeClr val="tx1">
                  <a:lumMod val="75000"/>
                  <a:lumOff val="25000"/>
                </a:schemeClr>
              </a:solidFill>
            </a:endParaRPr>
          </a:p>
          <a:p>
            <a:pPr>
              <a:spcBef>
                <a:spcPts val="1200"/>
              </a:spcBef>
            </a:pPr>
            <a:endParaRPr lang="en-US" sz="1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TextBox 2"/>
          <p:cNvSpPr txBox="1"/>
          <p:nvPr/>
        </p:nvSpPr>
        <p:spPr>
          <a:xfrm>
            <a:off x="990600" y="1981200"/>
            <a:ext cx="5638800" cy="3693319"/>
          </a:xfrm>
          <a:prstGeom prst="rect">
            <a:avLst/>
          </a:prstGeom>
          <a:noFill/>
        </p:spPr>
        <p:txBody>
          <a:bodyPr wrap="square" rtlCol="0">
            <a:spAutoFit/>
          </a:bodyPr>
          <a:lstStyle/>
          <a:p>
            <a:r>
              <a:rPr lang="en-US" dirty="0" smtClean="0">
                <a:solidFill>
                  <a:srgbClr val="FFC000"/>
                </a:solidFill>
              </a:rPr>
              <a:t>Finance of Agriculture is not working for numerous reasons</a:t>
            </a:r>
            <a:r>
              <a:rPr lang="en-US" dirty="0" smtClean="0">
                <a:solidFill>
                  <a:srgbClr val="FFC000"/>
                </a:solidFill>
              </a:rPr>
              <a:t>.</a:t>
            </a:r>
          </a:p>
          <a:p>
            <a:endParaRPr lang="en-US" dirty="0" smtClean="0">
              <a:solidFill>
                <a:srgbClr val="FFC000"/>
              </a:solidFill>
            </a:endParaRPr>
          </a:p>
          <a:p>
            <a:r>
              <a:rPr lang="en-US" dirty="0" smtClean="0">
                <a:solidFill>
                  <a:srgbClr val="FFC000"/>
                </a:solidFill>
              </a:rPr>
              <a:t>Over optimistic assumptions for efficiency are damaging. Our farmers </a:t>
            </a:r>
            <a:r>
              <a:rPr lang="en-US" smtClean="0">
                <a:solidFill>
                  <a:srgbClr val="FFC000"/>
                </a:solidFill>
              </a:rPr>
              <a:t>know best.</a:t>
            </a:r>
            <a:endParaRPr lang="en-US" dirty="0" smtClean="0">
              <a:solidFill>
                <a:srgbClr val="FFC000"/>
              </a:solidFill>
            </a:endParaRPr>
          </a:p>
          <a:p>
            <a:endParaRPr lang="en-US" dirty="0">
              <a:solidFill>
                <a:srgbClr val="FFC000"/>
              </a:solidFill>
            </a:endParaRPr>
          </a:p>
          <a:p>
            <a:r>
              <a:rPr lang="en-US" dirty="0" smtClean="0">
                <a:solidFill>
                  <a:srgbClr val="FFC000"/>
                </a:solidFill>
              </a:rPr>
              <a:t>Structured, proven and properly funded mechanisms to improve “Access to Finance”  can only be beneficial</a:t>
            </a:r>
          </a:p>
          <a:p>
            <a:endParaRPr lang="en-US" dirty="0">
              <a:solidFill>
                <a:srgbClr val="FFC000"/>
              </a:solidFill>
            </a:endParaRPr>
          </a:p>
          <a:p>
            <a:r>
              <a:rPr lang="en-US" dirty="0" smtClean="0">
                <a:solidFill>
                  <a:srgbClr val="FFC000"/>
                </a:solidFill>
              </a:rPr>
              <a:t>The Council provides an opportunity to firmly root this project in Fiji by accessing  knowledge from farmers who are actually growing the crop </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Am I</a:t>
            </a:r>
            <a:endParaRPr lang="en-US" dirty="0"/>
          </a:p>
        </p:txBody>
      </p:sp>
      <p:sp>
        <p:nvSpPr>
          <p:cNvPr id="3" name="TextBox 2"/>
          <p:cNvSpPr txBox="1"/>
          <p:nvPr/>
        </p:nvSpPr>
        <p:spPr>
          <a:xfrm>
            <a:off x="381000" y="2133600"/>
            <a:ext cx="8458200" cy="2677656"/>
          </a:xfrm>
          <a:prstGeom prst="rect">
            <a:avLst/>
          </a:prstGeom>
          <a:noFill/>
        </p:spPr>
        <p:txBody>
          <a:bodyPr wrap="square" rtlCol="0">
            <a:spAutoFit/>
          </a:bodyPr>
          <a:lstStyle/>
          <a:p>
            <a:pPr marL="342900" indent="-342900">
              <a:buFont typeface="+mj-lt"/>
              <a:buAutoNum type="arabicPeriod"/>
            </a:pPr>
            <a:r>
              <a:rPr lang="en-US" sz="2800" dirty="0" smtClean="0"/>
              <a:t>      </a:t>
            </a:r>
            <a:r>
              <a:rPr lang="en-US" sz="2800" dirty="0" smtClean="0">
                <a:solidFill>
                  <a:srgbClr val="FFC000"/>
                </a:solidFill>
              </a:rPr>
              <a:t>I am a Farmer </a:t>
            </a:r>
          </a:p>
          <a:p>
            <a:pPr marL="342900" indent="-342900"/>
            <a:r>
              <a:rPr lang="en-US" sz="2800" dirty="0" smtClean="0">
                <a:solidFill>
                  <a:srgbClr val="FFC000"/>
                </a:solidFill>
              </a:rPr>
              <a:t>        (With accessed finance to prove it)</a:t>
            </a:r>
          </a:p>
          <a:p>
            <a:pPr marL="342900" indent="-342900">
              <a:buFont typeface="+mj-lt"/>
              <a:buAutoNum type="arabicPeriod"/>
            </a:pPr>
            <a:endParaRPr lang="en-US" sz="2800" dirty="0" smtClean="0">
              <a:solidFill>
                <a:srgbClr val="FFC000"/>
              </a:solidFill>
            </a:endParaRPr>
          </a:p>
          <a:p>
            <a:pPr marL="514350" indent="-514350">
              <a:buAutoNum type="arabicPeriod" startAt="2"/>
            </a:pPr>
            <a:r>
              <a:rPr lang="en-US" sz="2800" dirty="0" smtClean="0">
                <a:solidFill>
                  <a:srgbClr val="FFC000"/>
                </a:solidFill>
              </a:rPr>
              <a:t>    I chair the Fiji Crop and Livestock Council</a:t>
            </a:r>
          </a:p>
          <a:p>
            <a:pPr marL="514350" indent="-514350"/>
            <a:endParaRPr lang="en-US" sz="2800" dirty="0" smtClean="0">
              <a:solidFill>
                <a:srgbClr val="FFC000"/>
              </a:solidFill>
            </a:endParaRPr>
          </a:p>
          <a:p>
            <a:pPr marL="514350" indent="-514350"/>
            <a:r>
              <a:rPr lang="en-US" sz="2800" dirty="0" smtClean="0">
                <a:solidFill>
                  <a:srgbClr val="FFC000"/>
                </a:solidFill>
              </a:rPr>
              <a:t>3.      I am an Agricultural Number Cruncher</a:t>
            </a:r>
            <a:endParaRPr lang="en-US" sz="2800" dirty="0">
              <a:solidFill>
                <a:srgbClr val="FFC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the Problem</a:t>
            </a:r>
            <a:endParaRPr lang="en-US" dirty="0"/>
          </a:p>
        </p:txBody>
      </p:sp>
      <p:sp>
        <p:nvSpPr>
          <p:cNvPr id="3" name="TextBox 2"/>
          <p:cNvSpPr txBox="1"/>
          <p:nvPr/>
        </p:nvSpPr>
        <p:spPr>
          <a:xfrm>
            <a:off x="457200" y="1752600"/>
            <a:ext cx="7162800" cy="1200329"/>
          </a:xfrm>
          <a:prstGeom prst="rect">
            <a:avLst/>
          </a:prstGeom>
          <a:noFill/>
        </p:spPr>
        <p:txBody>
          <a:bodyPr wrap="square" rtlCol="0">
            <a:spAutoFit/>
          </a:bodyPr>
          <a:lstStyle/>
          <a:p>
            <a:pPr marL="342900" indent="-342900">
              <a:buFont typeface="+mj-lt"/>
              <a:buAutoNum type="arabicPeriod"/>
            </a:pPr>
            <a:r>
              <a:rPr lang="en-US" dirty="0" smtClean="0">
                <a:solidFill>
                  <a:srgbClr val="FFC000"/>
                </a:solidFill>
              </a:rPr>
              <a:t>Interest rates to Agriculture are at a historic low (5% to 6%)</a:t>
            </a:r>
          </a:p>
          <a:p>
            <a:pPr marL="342900" indent="-342900">
              <a:buFont typeface="+mj-lt"/>
              <a:buAutoNum type="arabicPeriod"/>
            </a:pPr>
            <a:r>
              <a:rPr lang="en-US" dirty="0" smtClean="0">
                <a:solidFill>
                  <a:srgbClr val="FFC000"/>
                </a:solidFill>
              </a:rPr>
              <a:t>Government directives to banks all banks to lend 4% of deposits to Agriculture</a:t>
            </a:r>
          </a:p>
          <a:p>
            <a:pPr marL="342900" indent="-342900">
              <a:buFont typeface="+mj-lt"/>
              <a:buAutoNum type="arabicPeriod"/>
            </a:pPr>
            <a:r>
              <a:rPr lang="en-US" dirty="0" smtClean="0">
                <a:solidFill>
                  <a:srgbClr val="FFC000"/>
                </a:solidFill>
              </a:rPr>
              <a:t>Country awash with cash</a:t>
            </a:r>
            <a:endParaRPr lang="en-US" dirty="0">
              <a:solidFill>
                <a:srgbClr val="FFC000"/>
              </a:solidFill>
            </a:endParaRPr>
          </a:p>
        </p:txBody>
      </p:sp>
      <p:sp>
        <p:nvSpPr>
          <p:cNvPr id="4" name="TextBox 3"/>
          <p:cNvSpPr txBox="1"/>
          <p:nvPr/>
        </p:nvSpPr>
        <p:spPr>
          <a:xfrm>
            <a:off x="1905000" y="3276600"/>
            <a:ext cx="6553200" cy="1754326"/>
          </a:xfrm>
          <a:prstGeom prst="rect">
            <a:avLst/>
          </a:prstGeom>
          <a:noFill/>
        </p:spPr>
        <p:txBody>
          <a:bodyPr wrap="square" rtlCol="0">
            <a:spAutoFit/>
          </a:bodyPr>
          <a:lstStyle/>
          <a:p>
            <a:pPr marL="342900" indent="-342900">
              <a:buFont typeface="+mj-lt"/>
              <a:buAutoNum type="arabicPeriod"/>
            </a:pPr>
            <a:r>
              <a:rPr lang="en-US" dirty="0" smtClean="0">
                <a:solidFill>
                  <a:srgbClr val="FFC000"/>
                </a:solidFill>
              </a:rPr>
              <a:t>A farm with 60% equity and only 40% debt</a:t>
            </a:r>
          </a:p>
          <a:p>
            <a:pPr marL="342900" indent="-342900">
              <a:buFont typeface="+mj-lt"/>
              <a:buAutoNum type="arabicPeriod"/>
            </a:pPr>
            <a:r>
              <a:rPr lang="en-US" dirty="0" smtClean="0">
                <a:solidFill>
                  <a:srgbClr val="FFC000"/>
                </a:solidFill>
              </a:rPr>
              <a:t>With a long track record</a:t>
            </a:r>
          </a:p>
          <a:p>
            <a:pPr marL="342900" indent="-342900">
              <a:buFont typeface="+mj-lt"/>
              <a:buAutoNum type="arabicPeriod"/>
            </a:pPr>
            <a:r>
              <a:rPr lang="en-US" dirty="0" smtClean="0">
                <a:solidFill>
                  <a:srgbClr val="FFC000"/>
                </a:solidFill>
              </a:rPr>
              <a:t>With stacks of on farm data</a:t>
            </a:r>
          </a:p>
          <a:p>
            <a:pPr marL="342900" indent="-342900">
              <a:buFont typeface="+mj-lt"/>
              <a:buAutoNum type="arabicPeriod"/>
            </a:pPr>
            <a:r>
              <a:rPr lang="en-US" dirty="0" smtClean="0">
                <a:solidFill>
                  <a:srgbClr val="FFC000"/>
                </a:solidFill>
              </a:rPr>
              <a:t>Professional accounts</a:t>
            </a:r>
          </a:p>
          <a:p>
            <a:pPr marL="342900" indent="-342900">
              <a:buFont typeface="+mj-lt"/>
              <a:buAutoNum type="arabicPeriod"/>
            </a:pPr>
            <a:r>
              <a:rPr lang="en-US" dirty="0" smtClean="0">
                <a:solidFill>
                  <a:srgbClr val="FFC000"/>
                </a:solidFill>
              </a:rPr>
              <a:t>Linked to an established market</a:t>
            </a:r>
          </a:p>
          <a:p>
            <a:pPr marL="342900" indent="-342900">
              <a:buFont typeface="+mj-lt"/>
              <a:buAutoNum type="arabicPeriod"/>
            </a:pPr>
            <a:r>
              <a:rPr lang="en-US" dirty="0" smtClean="0">
                <a:solidFill>
                  <a:srgbClr val="FFC000"/>
                </a:solidFill>
              </a:rPr>
              <a:t>With appropriate qualifications</a:t>
            </a:r>
            <a:endParaRPr lang="en-US" dirty="0">
              <a:solidFill>
                <a:srgbClr val="FFC000"/>
              </a:solidFill>
            </a:endParaRPr>
          </a:p>
        </p:txBody>
      </p:sp>
      <p:sp>
        <p:nvSpPr>
          <p:cNvPr id="5" name="TextBox 4"/>
          <p:cNvSpPr txBox="1"/>
          <p:nvPr/>
        </p:nvSpPr>
        <p:spPr>
          <a:xfrm>
            <a:off x="2895600" y="5181600"/>
            <a:ext cx="5943600" cy="830997"/>
          </a:xfrm>
          <a:prstGeom prst="rect">
            <a:avLst/>
          </a:prstGeom>
          <a:noFill/>
        </p:spPr>
        <p:txBody>
          <a:bodyPr wrap="square" rtlCol="0">
            <a:spAutoFit/>
          </a:bodyPr>
          <a:lstStyle/>
          <a:p>
            <a:r>
              <a:rPr lang="en-US" sz="2400" dirty="0" smtClean="0">
                <a:solidFill>
                  <a:srgbClr val="FFC000"/>
                </a:solidFill>
              </a:rPr>
              <a:t>Would be turned down by most commercial banks</a:t>
            </a:r>
            <a:endParaRPr lang="en-US" sz="2400" dirty="0">
              <a:solidFill>
                <a:srgbClr val="FFC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1000"/>
                                        <p:tgtEl>
                                          <p:spTgt spid="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linds(horizontal)">
                                      <p:cBhvr>
                                        <p:cTn id="10" dur="1000"/>
                                        <p:tgtEl>
                                          <p:spTgt spid="4">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linds(horizontal)">
                                      <p:cBhvr>
                                        <p:cTn id="13" dur="1000"/>
                                        <p:tgtEl>
                                          <p:spTgt spid="4">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linds(horizontal)">
                                      <p:cBhvr>
                                        <p:cTn id="16" dur="1000"/>
                                        <p:tgtEl>
                                          <p:spTgt spid="4">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linds(horizontal)">
                                      <p:cBhvr>
                                        <p:cTn id="19" dur="1000"/>
                                        <p:tgtEl>
                                          <p:spTgt spid="4">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linds(horizontal)">
                                      <p:cBhvr>
                                        <p:cTn id="22" dur="10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Suffering FDB</a:t>
            </a:r>
            <a:endParaRPr lang="en-US" dirty="0"/>
          </a:p>
        </p:txBody>
      </p:sp>
      <p:sp>
        <p:nvSpPr>
          <p:cNvPr id="3" name="TextBox 2"/>
          <p:cNvSpPr txBox="1"/>
          <p:nvPr/>
        </p:nvSpPr>
        <p:spPr>
          <a:xfrm>
            <a:off x="609600" y="1981200"/>
            <a:ext cx="7772400" cy="2954655"/>
          </a:xfrm>
          <a:prstGeom prst="rect">
            <a:avLst/>
          </a:prstGeom>
          <a:noFill/>
        </p:spPr>
        <p:txBody>
          <a:bodyPr wrap="square" rtlCol="0">
            <a:spAutoFit/>
          </a:bodyPr>
          <a:lstStyle/>
          <a:p>
            <a:pPr marL="514350" indent="-514350">
              <a:buFont typeface="Arial" pitchFamily="34" charset="0"/>
              <a:buChar char="•"/>
            </a:pPr>
            <a:r>
              <a:rPr lang="en-US" sz="2800" dirty="0" smtClean="0">
                <a:solidFill>
                  <a:srgbClr val="FFC000"/>
                </a:solidFill>
              </a:rPr>
              <a:t>Only one bank will lend to most farmers</a:t>
            </a:r>
          </a:p>
          <a:p>
            <a:pPr marL="514350" indent="-514350">
              <a:buFont typeface="Arial" pitchFamily="34" charset="0"/>
              <a:buChar char="•"/>
            </a:pPr>
            <a:endParaRPr lang="en-US" sz="2800" dirty="0" smtClean="0">
              <a:solidFill>
                <a:srgbClr val="FFC000"/>
              </a:solidFill>
            </a:endParaRPr>
          </a:p>
          <a:p>
            <a:pPr marL="514350" indent="-514350">
              <a:buFont typeface="Arial" pitchFamily="34" charset="0"/>
              <a:buChar char="•"/>
            </a:pPr>
            <a:r>
              <a:rPr lang="en-US" sz="2800" dirty="0" smtClean="0">
                <a:solidFill>
                  <a:srgbClr val="FFC000"/>
                </a:solidFill>
              </a:rPr>
              <a:t>Government policies financed through FDB</a:t>
            </a:r>
          </a:p>
          <a:p>
            <a:pPr marL="514350" indent="-514350">
              <a:buFont typeface="Arial" pitchFamily="34" charset="0"/>
              <a:buChar char="•"/>
            </a:pPr>
            <a:endParaRPr lang="en-US" sz="2800" dirty="0">
              <a:solidFill>
                <a:srgbClr val="FFC000"/>
              </a:solidFill>
            </a:endParaRPr>
          </a:p>
          <a:p>
            <a:pPr marL="514350" indent="-514350">
              <a:buFont typeface="Arial" pitchFamily="34" charset="0"/>
              <a:buChar char="•"/>
            </a:pPr>
            <a:r>
              <a:rPr lang="en-US" sz="2800" dirty="0" smtClean="0">
                <a:solidFill>
                  <a:srgbClr val="FFC000"/>
                </a:solidFill>
              </a:rPr>
              <a:t>But is the system working?</a:t>
            </a:r>
          </a:p>
          <a:p>
            <a:r>
              <a:rPr lang="en-US" dirty="0" smtClean="0">
                <a:solidFill>
                  <a:srgbClr val="FFC000"/>
                </a:solidFill>
              </a:rPr>
              <a:t> </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Problem</a:t>
            </a:r>
            <a:endParaRPr lang="en-US" dirty="0"/>
          </a:p>
        </p:txBody>
      </p:sp>
      <p:sp>
        <p:nvSpPr>
          <p:cNvPr id="4" name="TextBox 3"/>
          <p:cNvSpPr txBox="1"/>
          <p:nvPr/>
        </p:nvSpPr>
        <p:spPr>
          <a:xfrm>
            <a:off x="1219200" y="1600200"/>
            <a:ext cx="5791200" cy="1200329"/>
          </a:xfrm>
          <a:prstGeom prst="rect">
            <a:avLst/>
          </a:prstGeom>
          <a:noFill/>
        </p:spPr>
        <p:txBody>
          <a:bodyPr wrap="square" rtlCol="0">
            <a:spAutoFit/>
          </a:bodyPr>
          <a:lstStyle/>
          <a:p>
            <a:r>
              <a:rPr lang="en-US" dirty="0" smtClean="0">
                <a:solidFill>
                  <a:srgbClr val="FFC000"/>
                </a:solidFill>
              </a:rPr>
              <a:t>We can talk about issues of security, thin markets, lack of experience. We can look at Sugar with guaranteed markets and the banks get first cut of any payments but :-</a:t>
            </a:r>
            <a:endParaRPr lang="en-US" dirty="0">
              <a:solidFill>
                <a:srgbClr val="FFC000"/>
              </a:solidFill>
            </a:endParaRPr>
          </a:p>
        </p:txBody>
      </p:sp>
      <p:sp>
        <p:nvSpPr>
          <p:cNvPr id="5" name="TextBox 4"/>
          <p:cNvSpPr txBox="1"/>
          <p:nvPr/>
        </p:nvSpPr>
        <p:spPr>
          <a:xfrm>
            <a:off x="2362200" y="2971800"/>
            <a:ext cx="5562600" cy="1200329"/>
          </a:xfrm>
          <a:prstGeom prst="rect">
            <a:avLst/>
          </a:prstGeom>
          <a:noFill/>
        </p:spPr>
        <p:txBody>
          <a:bodyPr wrap="square" rtlCol="0">
            <a:spAutoFit/>
          </a:bodyPr>
          <a:lstStyle/>
          <a:p>
            <a:r>
              <a:rPr lang="en-US" dirty="0" smtClean="0">
                <a:solidFill>
                  <a:srgbClr val="FFC000"/>
                </a:solidFill>
              </a:rPr>
              <a:t>I believe there is a fundamental breakdown in communication  between farmers and banks to a point where most banks reject any agricultural proposal.</a:t>
            </a:r>
            <a:endParaRPr lang="en-US" dirty="0">
              <a:solidFill>
                <a:srgbClr val="FFC000"/>
              </a:solidFill>
            </a:endParaRPr>
          </a:p>
        </p:txBody>
      </p:sp>
      <p:sp>
        <p:nvSpPr>
          <p:cNvPr id="6" name="TextBox 5"/>
          <p:cNvSpPr txBox="1"/>
          <p:nvPr/>
        </p:nvSpPr>
        <p:spPr>
          <a:xfrm>
            <a:off x="3505200" y="4876800"/>
            <a:ext cx="4419600" cy="369332"/>
          </a:xfrm>
          <a:prstGeom prst="rect">
            <a:avLst/>
          </a:prstGeom>
          <a:noFill/>
        </p:spPr>
        <p:txBody>
          <a:bodyPr wrap="square" rtlCol="0">
            <a:spAutoFit/>
          </a:bodyPr>
          <a:lstStyle/>
          <a:p>
            <a:r>
              <a:rPr lang="en-US" dirty="0" smtClean="0">
                <a:solidFill>
                  <a:srgbClr val="FFC000"/>
                </a:solidFill>
              </a:rPr>
              <a:t>And they are possibly right to do so.</a:t>
            </a:r>
            <a:endParaRPr lang="en-US" dirty="0">
              <a:solidFill>
                <a:srgbClr val="FFC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2000" fill="hold"/>
                                        <p:tgtEl>
                                          <p:spTgt spid="6"/>
                                        </p:tgtEl>
                                        <p:attrNameLst>
                                          <p:attrName>ppt_x</p:attrName>
                                        </p:attrNameLst>
                                      </p:cBhvr>
                                      <p:tavLst>
                                        <p:tav tm="0">
                                          <p:val>
                                            <p:strVal val="#ppt_x"/>
                                          </p:val>
                                        </p:tav>
                                        <p:tav tm="100000">
                                          <p:val>
                                            <p:strVal val="#ppt_x"/>
                                          </p:val>
                                        </p:tav>
                                      </p:tavLst>
                                    </p:anim>
                                    <p:anim calcmode="lin" valueType="num">
                                      <p:cBhvr additive="base">
                                        <p:cTn id="13" dur="2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Risk</a:t>
            </a:r>
            <a:endParaRPr lang="en-US" dirty="0"/>
          </a:p>
        </p:txBody>
      </p:sp>
      <p:sp>
        <p:nvSpPr>
          <p:cNvPr id="3" name="Rectangle 2"/>
          <p:cNvSpPr/>
          <p:nvPr/>
        </p:nvSpPr>
        <p:spPr>
          <a:xfrm>
            <a:off x="228600" y="1676400"/>
            <a:ext cx="8458200" cy="3908762"/>
          </a:xfrm>
          <a:prstGeom prst="rect">
            <a:avLst/>
          </a:prstGeom>
        </p:spPr>
        <p:txBody>
          <a:bodyPr wrap="square">
            <a:spAutoFit/>
          </a:bodyPr>
          <a:lstStyle/>
          <a:p>
            <a:pPr algn="just">
              <a:defRPr/>
            </a:pPr>
            <a:r>
              <a:rPr lang="en-GB" sz="2000" dirty="0" smtClean="0">
                <a:solidFill>
                  <a:srgbClr val="FFC000"/>
                </a:solidFill>
              </a:rPr>
              <a:t>Agriculture and </a:t>
            </a:r>
            <a:r>
              <a:rPr lang="en-GB" sz="2000" dirty="0" err="1" smtClean="0">
                <a:solidFill>
                  <a:srgbClr val="FFC000"/>
                </a:solidFill>
              </a:rPr>
              <a:t>Agri</a:t>
            </a:r>
            <a:r>
              <a:rPr lang="en-GB" sz="2000" dirty="0" smtClean="0">
                <a:solidFill>
                  <a:srgbClr val="FFC000"/>
                </a:solidFill>
              </a:rPr>
              <a:t>-food </a:t>
            </a:r>
            <a:r>
              <a:rPr lang="en-GB" sz="2000" dirty="0">
                <a:solidFill>
                  <a:srgbClr val="FFC000"/>
                </a:solidFill>
              </a:rPr>
              <a:t>businesses are perceived to have high credit risk because:</a:t>
            </a:r>
          </a:p>
          <a:p>
            <a:pPr algn="just">
              <a:defRPr/>
            </a:pPr>
            <a:endParaRPr lang="en-GB" sz="2000" dirty="0">
              <a:solidFill>
                <a:srgbClr val="FFC000"/>
              </a:solidFill>
            </a:endParaRPr>
          </a:p>
          <a:p>
            <a:pPr lvl="1" algn="just">
              <a:buFont typeface="Wingdings" pitchFamily="2" charset="2"/>
              <a:buChar char="ü"/>
              <a:defRPr/>
            </a:pPr>
            <a:r>
              <a:rPr lang="en-GB" dirty="0">
                <a:solidFill>
                  <a:srgbClr val="FFC000"/>
                </a:solidFill>
              </a:rPr>
              <a:t>Most are technically start-up businesses and have inadequate collateral to satisfy the requirements of long term loans; </a:t>
            </a:r>
          </a:p>
          <a:p>
            <a:pPr lvl="1" algn="just">
              <a:buFont typeface="Wingdings" pitchFamily="2" charset="2"/>
              <a:buChar char="ü"/>
              <a:defRPr/>
            </a:pPr>
            <a:r>
              <a:rPr lang="en-GB" dirty="0">
                <a:solidFill>
                  <a:srgbClr val="FFC000"/>
                </a:solidFill>
              </a:rPr>
              <a:t>Managers often lack key financial management competencies to allow the production of bankable proposals;</a:t>
            </a:r>
          </a:p>
          <a:p>
            <a:pPr lvl="1" algn="just">
              <a:buFont typeface="Wingdings" pitchFamily="2" charset="2"/>
              <a:buChar char="ü"/>
              <a:defRPr/>
            </a:pPr>
            <a:r>
              <a:rPr lang="en-GB" dirty="0">
                <a:solidFill>
                  <a:srgbClr val="FFC000"/>
                </a:solidFill>
              </a:rPr>
              <a:t>Managers don’t have a clear understanding of banking lending requirements. </a:t>
            </a:r>
          </a:p>
          <a:p>
            <a:pPr lvl="1" algn="just">
              <a:defRPr/>
            </a:pPr>
            <a:endParaRPr lang="en-GB" sz="2000" dirty="0">
              <a:solidFill>
                <a:srgbClr val="FFC000"/>
              </a:solidFill>
            </a:endParaRPr>
          </a:p>
          <a:p>
            <a:pPr algn="just">
              <a:defRPr/>
            </a:pPr>
            <a:r>
              <a:rPr lang="en-GB" sz="2000" dirty="0">
                <a:solidFill>
                  <a:srgbClr val="FFC000"/>
                </a:solidFill>
              </a:rPr>
              <a:t>Banks and financial service providers often lack the time and the required resources to effectively address small business finance related needs.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Efficiency</a:t>
            </a:r>
            <a:endParaRPr lang="en-US" dirty="0"/>
          </a:p>
        </p:txBody>
      </p:sp>
      <p:sp>
        <p:nvSpPr>
          <p:cNvPr id="3" name="TextBox 2"/>
          <p:cNvSpPr txBox="1"/>
          <p:nvPr/>
        </p:nvSpPr>
        <p:spPr>
          <a:xfrm>
            <a:off x="1524000" y="1981200"/>
            <a:ext cx="5638800" cy="923330"/>
          </a:xfrm>
          <a:prstGeom prst="rect">
            <a:avLst/>
          </a:prstGeom>
          <a:noFill/>
        </p:spPr>
        <p:txBody>
          <a:bodyPr wrap="square" rtlCol="0">
            <a:spAutoFit/>
          </a:bodyPr>
          <a:lstStyle/>
          <a:p>
            <a:r>
              <a:rPr lang="en-US" dirty="0" smtClean="0">
                <a:solidFill>
                  <a:srgbClr val="FFC000"/>
                </a:solidFill>
              </a:rPr>
              <a:t>If we are going to access finance for Agriculture the Agriculture must be efficient enough to carry the cost of Finance. (and other overheads)</a:t>
            </a:r>
            <a:endParaRPr lang="en-US" dirty="0">
              <a:solidFill>
                <a:srgbClr val="FFC000"/>
              </a:solidFill>
            </a:endParaRPr>
          </a:p>
        </p:txBody>
      </p:sp>
      <p:sp>
        <p:nvSpPr>
          <p:cNvPr id="4" name="TextBox 3"/>
          <p:cNvSpPr txBox="1"/>
          <p:nvPr/>
        </p:nvSpPr>
        <p:spPr>
          <a:xfrm>
            <a:off x="2286000" y="3429000"/>
            <a:ext cx="6248400" cy="646331"/>
          </a:xfrm>
          <a:prstGeom prst="rect">
            <a:avLst/>
          </a:prstGeom>
          <a:noFill/>
        </p:spPr>
        <p:txBody>
          <a:bodyPr wrap="square" rtlCol="0">
            <a:spAutoFit/>
          </a:bodyPr>
          <a:lstStyle/>
          <a:p>
            <a:pPr lvl="0"/>
            <a:r>
              <a:rPr lang="en-US" dirty="0" smtClean="0">
                <a:solidFill>
                  <a:srgbClr val="FFC000"/>
                </a:solidFill>
              </a:rPr>
              <a:t>Historically we are too optimistic, and </a:t>
            </a:r>
            <a:r>
              <a:rPr lang="en-US" dirty="0">
                <a:solidFill>
                  <a:srgbClr val="FFC000"/>
                </a:solidFill>
              </a:rPr>
              <a:t>therefore we </a:t>
            </a:r>
            <a:r>
              <a:rPr lang="en-US" dirty="0" smtClean="0">
                <a:solidFill>
                  <a:srgbClr val="FFC000"/>
                </a:solidFill>
              </a:rPr>
              <a:t>fail and the banks won’t fund us.</a:t>
            </a:r>
            <a:endParaRPr lang="en-US" dirty="0">
              <a:solidFill>
                <a:srgbClr val="FFC000"/>
              </a:solidFill>
            </a:endParaRPr>
          </a:p>
        </p:txBody>
      </p:sp>
      <p:sp>
        <p:nvSpPr>
          <p:cNvPr id="7" name="TextBox 6"/>
          <p:cNvSpPr txBox="1"/>
          <p:nvPr/>
        </p:nvSpPr>
        <p:spPr>
          <a:xfrm>
            <a:off x="2895600" y="4495800"/>
            <a:ext cx="5867400" cy="646331"/>
          </a:xfrm>
          <a:prstGeom prst="rect">
            <a:avLst/>
          </a:prstGeom>
          <a:noFill/>
        </p:spPr>
        <p:txBody>
          <a:bodyPr wrap="square" rtlCol="0">
            <a:spAutoFit/>
          </a:bodyPr>
          <a:lstStyle/>
          <a:p>
            <a:r>
              <a:rPr lang="en-US" dirty="0" smtClean="0">
                <a:solidFill>
                  <a:srgbClr val="FFC000"/>
                </a:solidFill>
              </a:rPr>
              <a:t>Farmers are up stream in the value chain. If they fail/are not competitive ………………..</a:t>
            </a:r>
            <a:endParaRPr lang="en-US" dirty="0">
              <a:solidFill>
                <a:srgbClr val="FFC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long Value Chain</a:t>
            </a:r>
            <a:endParaRPr lang="en-US" dirty="0"/>
          </a:p>
        </p:txBody>
      </p:sp>
      <p:sp>
        <p:nvSpPr>
          <p:cNvPr id="3" name="TextBox 2"/>
          <p:cNvSpPr txBox="1"/>
          <p:nvPr/>
        </p:nvSpPr>
        <p:spPr>
          <a:xfrm>
            <a:off x="381000" y="1219200"/>
            <a:ext cx="8458200" cy="4247317"/>
          </a:xfrm>
          <a:prstGeom prst="rect">
            <a:avLst/>
          </a:prstGeom>
          <a:noFill/>
        </p:spPr>
        <p:txBody>
          <a:bodyPr wrap="square" rtlCol="0">
            <a:spAutoFit/>
          </a:bodyPr>
          <a:lstStyle/>
          <a:p>
            <a:r>
              <a:rPr lang="en-US" sz="2800" dirty="0" smtClean="0">
                <a:solidFill>
                  <a:srgbClr val="FF0000"/>
                </a:solidFill>
                <a:latin typeface="Comic Sans MS" pitchFamily="66" charset="0"/>
              </a:rPr>
              <a:t>1</a:t>
            </a:r>
            <a:r>
              <a:rPr lang="en-US" sz="2800" dirty="0" smtClean="0">
                <a:solidFill>
                  <a:srgbClr val="0000FF"/>
                </a:solidFill>
                <a:latin typeface="Comic Sans MS" pitchFamily="66" charset="0"/>
              </a:rPr>
              <a:t> </a:t>
            </a:r>
            <a:r>
              <a:rPr lang="en-US" sz="2800" dirty="0" smtClean="0">
                <a:solidFill>
                  <a:srgbClr val="FFFF00"/>
                </a:solidFill>
                <a:latin typeface="Comic Sans MS" pitchFamily="66" charset="0"/>
              </a:rPr>
              <a:t>Farmer</a:t>
            </a:r>
          </a:p>
          <a:p>
            <a:r>
              <a:rPr lang="en-US" sz="2800" dirty="0" smtClean="0">
                <a:solidFill>
                  <a:srgbClr val="0000FF"/>
                </a:solidFill>
                <a:latin typeface="Comic Sans MS" pitchFamily="66" charset="0"/>
              </a:rPr>
              <a:t>        </a:t>
            </a:r>
            <a:r>
              <a:rPr lang="en-US" sz="2800" dirty="0" smtClean="0">
                <a:solidFill>
                  <a:srgbClr val="FF0000"/>
                </a:solidFill>
                <a:latin typeface="Comic Sans MS" pitchFamily="66" charset="0"/>
              </a:rPr>
              <a:t>2</a:t>
            </a:r>
            <a:r>
              <a:rPr lang="en-US" sz="2800" dirty="0" smtClean="0">
                <a:solidFill>
                  <a:srgbClr val="0000FF"/>
                </a:solidFill>
                <a:latin typeface="Comic Sans MS" pitchFamily="66" charset="0"/>
              </a:rPr>
              <a:t> </a:t>
            </a:r>
            <a:r>
              <a:rPr lang="en-US" sz="2800" dirty="0" smtClean="0">
                <a:solidFill>
                  <a:srgbClr val="FFFF00"/>
                </a:solidFill>
                <a:latin typeface="Comic Sans MS" pitchFamily="66" charset="0"/>
              </a:rPr>
              <a:t>Collection</a:t>
            </a:r>
          </a:p>
          <a:p>
            <a:r>
              <a:rPr lang="en-US" sz="2800" dirty="0" smtClean="0">
                <a:solidFill>
                  <a:srgbClr val="0000FF"/>
                </a:solidFill>
                <a:latin typeface="Comic Sans MS" pitchFamily="66" charset="0"/>
              </a:rPr>
              <a:t>	      </a:t>
            </a:r>
            <a:r>
              <a:rPr lang="en-US" sz="2800" dirty="0" smtClean="0">
                <a:solidFill>
                  <a:srgbClr val="FF0000"/>
                </a:solidFill>
                <a:latin typeface="Comic Sans MS" pitchFamily="66" charset="0"/>
              </a:rPr>
              <a:t>3</a:t>
            </a:r>
            <a:r>
              <a:rPr lang="en-US" sz="2800" dirty="0" smtClean="0">
                <a:solidFill>
                  <a:srgbClr val="0000FF"/>
                </a:solidFill>
                <a:latin typeface="Comic Sans MS" pitchFamily="66" charset="0"/>
              </a:rPr>
              <a:t> </a:t>
            </a:r>
            <a:r>
              <a:rPr lang="en-US" sz="2800" dirty="0" smtClean="0">
                <a:solidFill>
                  <a:srgbClr val="FFFF00"/>
                </a:solidFill>
                <a:latin typeface="Comic Sans MS" pitchFamily="66" charset="0"/>
              </a:rPr>
              <a:t>Agglomerate</a:t>
            </a:r>
          </a:p>
          <a:p>
            <a:r>
              <a:rPr lang="en-US" sz="2800" dirty="0" smtClean="0">
                <a:solidFill>
                  <a:srgbClr val="0000FF"/>
                </a:solidFill>
                <a:latin typeface="Comic Sans MS" pitchFamily="66" charset="0"/>
              </a:rPr>
              <a:t>	             </a:t>
            </a:r>
            <a:r>
              <a:rPr lang="en-US" sz="2800" dirty="0" smtClean="0">
                <a:solidFill>
                  <a:srgbClr val="FF0000"/>
                </a:solidFill>
                <a:latin typeface="Comic Sans MS" pitchFamily="66" charset="0"/>
              </a:rPr>
              <a:t>4</a:t>
            </a:r>
            <a:r>
              <a:rPr lang="en-US" sz="2800" dirty="0" smtClean="0">
                <a:solidFill>
                  <a:srgbClr val="0000FF"/>
                </a:solidFill>
                <a:latin typeface="Comic Sans MS" pitchFamily="66" charset="0"/>
              </a:rPr>
              <a:t> </a:t>
            </a:r>
            <a:r>
              <a:rPr lang="en-US" sz="2800" dirty="0" smtClean="0">
                <a:solidFill>
                  <a:srgbClr val="FFFF00"/>
                </a:solidFill>
                <a:latin typeface="Comic Sans MS" pitchFamily="66" charset="0"/>
              </a:rPr>
              <a:t>Transport to Processor</a:t>
            </a:r>
          </a:p>
          <a:p>
            <a:r>
              <a:rPr lang="en-US" sz="2800" dirty="0" smtClean="0">
                <a:solidFill>
                  <a:srgbClr val="0000FF"/>
                </a:solidFill>
                <a:latin typeface="Comic Sans MS" pitchFamily="66" charset="0"/>
              </a:rPr>
              <a:t>		           </a:t>
            </a:r>
            <a:r>
              <a:rPr lang="en-US" sz="2800" dirty="0" smtClean="0">
                <a:solidFill>
                  <a:srgbClr val="FF0000"/>
                </a:solidFill>
                <a:latin typeface="Comic Sans MS" pitchFamily="66" charset="0"/>
              </a:rPr>
              <a:t>5</a:t>
            </a:r>
            <a:r>
              <a:rPr lang="en-US" sz="2800" dirty="0" smtClean="0">
                <a:solidFill>
                  <a:srgbClr val="0000FF"/>
                </a:solidFill>
                <a:latin typeface="Comic Sans MS" pitchFamily="66" charset="0"/>
              </a:rPr>
              <a:t> </a:t>
            </a:r>
            <a:r>
              <a:rPr lang="en-US" sz="2800" dirty="0" smtClean="0">
                <a:solidFill>
                  <a:srgbClr val="FFFF00"/>
                </a:solidFill>
                <a:latin typeface="Comic Sans MS" pitchFamily="66" charset="0"/>
              </a:rPr>
              <a:t>Processing</a:t>
            </a:r>
          </a:p>
          <a:p>
            <a:r>
              <a:rPr lang="en-US" sz="2800" dirty="0" smtClean="0">
                <a:solidFill>
                  <a:srgbClr val="0000FF"/>
                </a:solidFill>
                <a:latin typeface="Comic Sans MS" pitchFamily="66" charset="0"/>
              </a:rPr>
              <a:t>		                  </a:t>
            </a:r>
            <a:r>
              <a:rPr lang="en-US" sz="2800" dirty="0" smtClean="0">
                <a:solidFill>
                  <a:srgbClr val="FF0000"/>
                </a:solidFill>
                <a:latin typeface="Comic Sans MS" pitchFamily="66" charset="0"/>
              </a:rPr>
              <a:t>6</a:t>
            </a:r>
            <a:r>
              <a:rPr lang="en-US" sz="2800" dirty="0" smtClean="0">
                <a:solidFill>
                  <a:srgbClr val="0000FF"/>
                </a:solidFill>
                <a:latin typeface="Comic Sans MS" pitchFamily="66" charset="0"/>
              </a:rPr>
              <a:t> </a:t>
            </a:r>
            <a:r>
              <a:rPr lang="en-US" sz="2800" dirty="0" smtClean="0">
                <a:solidFill>
                  <a:srgbClr val="FFFF00"/>
                </a:solidFill>
                <a:latin typeface="Comic Sans MS" pitchFamily="66" charset="0"/>
              </a:rPr>
              <a:t>Wholesale</a:t>
            </a:r>
          </a:p>
          <a:p>
            <a:r>
              <a:rPr lang="en-US" sz="2800" dirty="0" smtClean="0">
                <a:solidFill>
                  <a:srgbClr val="0000FF"/>
                </a:solidFill>
                <a:latin typeface="Comic Sans MS" pitchFamily="66" charset="0"/>
              </a:rPr>
              <a:t>			                 </a:t>
            </a:r>
            <a:r>
              <a:rPr lang="en-US" sz="2800" dirty="0" smtClean="0">
                <a:solidFill>
                  <a:srgbClr val="FF0000"/>
                </a:solidFill>
                <a:latin typeface="Comic Sans MS" pitchFamily="66" charset="0"/>
              </a:rPr>
              <a:t>7</a:t>
            </a:r>
            <a:r>
              <a:rPr lang="en-US" sz="2800" dirty="0" smtClean="0">
                <a:solidFill>
                  <a:srgbClr val="0000FF"/>
                </a:solidFill>
                <a:latin typeface="Comic Sans MS" pitchFamily="66" charset="0"/>
              </a:rPr>
              <a:t> </a:t>
            </a:r>
            <a:r>
              <a:rPr lang="en-US" sz="2800" dirty="0" smtClean="0">
                <a:solidFill>
                  <a:srgbClr val="FFFF00"/>
                </a:solidFill>
                <a:latin typeface="Comic Sans MS" pitchFamily="66" charset="0"/>
              </a:rPr>
              <a:t>Distribution </a:t>
            </a:r>
          </a:p>
          <a:p>
            <a:r>
              <a:rPr lang="en-US" sz="2800" dirty="0" smtClean="0">
                <a:solidFill>
                  <a:srgbClr val="0000FF"/>
                </a:solidFill>
                <a:latin typeface="Comic Sans MS" pitchFamily="66" charset="0"/>
              </a:rPr>
              <a:t>                                                   </a:t>
            </a:r>
            <a:r>
              <a:rPr lang="en-US" sz="2800" dirty="0" smtClean="0">
                <a:solidFill>
                  <a:srgbClr val="FF0000"/>
                </a:solidFill>
                <a:latin typeface="Comic Sans MS" pitchFamily="66" charset="0"/>
              </a:rPr>
              <a:t>8</a:t>
            </a:r>
            <a:r>
              <a:rPr lang="en-US" sz="2800" dirty="0" smtClean="0">
                <a:solidFill>
                  <a:srgbClr val="0000FF"/>
                </a:solidFill>
                <a:latin typeface="Comic Sans MS" pitchFamily="66" charset="0"/>
              </a:rPr>
              <a:t> </a:t>
            </a:r>
            <a:r>
              <a:rPr lang="en-US" sz="2800" dirty="0" smtClean="0">
                <a:solidFill>
                  <a:srgbClr val="FFFF00"/>
                </a:solidFill>
                <a:latin typeface="Comic Sans MS" pitchFamily="66" charset="0"/>
              </a:rPr>
              <a:t>Retail</a:t>
            </a:r>
            <a:r>
              <a:rPr lang="en-US" sz="2800" dirty="0" smtClean="0">
                <a:solidFill>
                  <a:srgbClr val="0000FF"/>
                </a:solidFill>
                <a:latin typeface="Comic Sans MS" pitchFamily="66" charset="0"/>
              </a:rPr>
              <a:t>                                                                                            </a:t>
            </a:r>
          </a:p>
          <a:p>
            <a:r>
              <a:rPr lang="en-US" sz="2800" dirty="0" smtClean="0">
                <a:solidFill>
                  <a:srgbClr val="0000FF"/>
                </a:solidFill>
                <a:latin typeface="Comic Sans MS" pitchFamily="66" charset="0"/>
              </a:rPr>
              <a:t>				                       </a:t>
            </a:r>
            <a:r>
              <a:rPr lang="en-US" sz="2800" dirty="0" smtClean="0">
                <a:solidFill>
                  <a:srgbClr val="FF0000"/>
                </a:solidFill>
                <a:latin typeface="Comic Sans MS" pitchFamily="66" charset="0"/>
              </a:rPr>
              <a:t>9</a:t>
            </a:r>
            <a:r>
              <a:rPr lang="en-US" sz="2800" dirty="0" smtClean="0">
                <a:solidFill>
                  <a:srgbClr val="0000FF"/>
                </a:solidFill>
                <a:latin typeface="Comic Sans MS" pitchFamily="66" charset="0"/>
              </a:rPr>
              <a:t> </a:t>
            </a:r>
            <a:r>
              <a:rPr lang="en-US" sz="2800" dirty="0" smtClean="0">
                <a:solidFill>
                  <a:srgbClr val="FFFF00"/>
                </a:solidFill>
                <a:latin typeface="Comic Sans MS" pitchFamily="66" charset="0"/>
              </a:rPr>
              <a:t>End User</a:t>
            </a:r>
            <a:r>
              <a:rPr lang="en-US" dirty="0" smtClean="0"/>
              <a:t>	</a:t>
            </a:r>
          </a:p>
          <a:p>
            <a:r>
              <a:rPr lang="en-US" dirty="0" smtClean="0"/>
              <a:t>		</a:t>
            </a:r>
            <a:endParaRPr lang="en-US" dirty="0"/>
          </a:p>
        </p:txBody>
      </p:sp>
      <p:cxnSp>
        <p:nvCxnSpPr>
          <p:cNvPr id="6" name="Straight Arrow Connector 5"/>
          <p:cNvCxnSpPr/>
          <p:nvPr/>
        </p:nvCxnSpPr>
        <p:spPr>
          <a:xfrm>
            <a:off x="228600" y="2057400"/>
            <a:ext cx="6629400" cy="3886200"/>
          </a:xfrm>
          <a:prstGeom prst="straightConnector1">
            <a:avLst/>
          </a:prstGeom>
          <a:ln w="254000">
            <a:solidFill>
              <a:srgbClr val="F85326"/>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09600" y="5181601"/>
            <a:ext cx="5334000" cy="830997"/>
          </a:xfrm>
          <a:prstGeom prst="rect">
            <a:avLst/>
          </a:prstGeom>
          <a:noFill/>
        </p:spPr>
        <p:txBody>
          <a:bodyPr wrap="square" rtlCol="0">
            <a:spAutoFit/>
          </a:bodyPr>
          <a:lstStyle/>
          <a:p>
            <a:r>
              <a:rPr lang="en-US" sz="3200" b="1" dirty="0" smtClean="0">
                <a:solidFill>
                  <a:srgbClr val="FF0000"/>
                </a:solidFill>
              </a:rPr>
              <a:t>Everybody wants a </a:t>
            </a:r>
            <a:r>
              <a:rPr lang="en-US" sz="4800" b="1" dirty="0" smtClean="0">
                <a:solidFill>
                  <a:srgbClr val="FF0000"/>
                </a:solidFill>
              </a:rPr>
              <a:t>$</a:t>
            </a:r>
            <a:r>
              <a:rPr lang="en-US" sz="3200" b="1" dirty="0" smtClean="0">
                <a:solidFill>
                  <a:srgbClr val="FF0000"/>
                </a:solidFill>
              </a:rPr>
              <a:t>lice</a:t>
            </a:r>
            <a:endParaRPr lang="en-US" sz="32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2000" fill="hold"/>
                                        <p:tgtEl>
                                          <p:spTgt spid="9"/>
                                        </p:tgtEl>
                                        <p:attrNameLst>
                                          <p:attrName>ppt_x</p:attrName>
                                        </p:attrNameLst>
                                      </p:cBhvr>
                                      <p:tavLst>
                                        <p:tav tm="0">
                                          <p:val>
                                            <p:strVal val="#ppt_x"/>
                                          </p:val>
                                        </p:tav>
                                        <p:tav tm="100000">
                                          <p:val>
                                            <p:strVal val="#ppt_x"/>
                                          </p:val>
                                        </p:tav>
                                      </p:tavLst>
                                    </p:anim>
                                    <p:anim calcmode="lin" valueType="num">
                                      <p:cBhvr additive="base">
                                        <p:cTn id="8" dur="20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Simpler Value Chain</a:t>
            </a:r>
            <a:endParaRPr lang="en-US" dirty="0"/>
          </a:p>
        </p:txBody>
      </p:sp>
      <p:sp>
        <p:nvSpPr>
          <p:cNvPr id="5" name="Rectangle 4"/>
          <p:cNvSpPr/>
          <p:nvPr/>
        </p:nvSpPr>
        <p:spPr>
          <a:xfrm>
            <a:off x="0" y="2743200"/>
            <a:ext cx="9144000" cy="1015663"/>
          </a:xfrm>
          <a:prstGeom prst="rect">
            <a:avLst/>
          </a:prstGeom>
        </p:spPr>
        <p:txBody>
          <a:bodyPr wrap="square">
            <a:spAutoFit/>
          </a:bodyPr>
          <a:lstStyle/>
          <a:p>
            <a:r>
              <a:rPr lang="en-US" sz="6000" dirty="0" smtClean="0">
                <a:solidFill>
                  <a:srgbClr val="FFC000"/>
                </a:solidFill>
                <a:latin typeface="Comic Sans MS" pitchFamily="66" charset="0"/>
              </a:rPr>
              <a:t>Farmer</a:t>
            </a:r>
            <a:r>
              <a:rPr lang="en-US" sz="6000" dirty="0" smtClean="0">
                <a:solidFill>
                  <a:srgbClr val="0000FF"/>
                </a:solidFill>
                <a:latin typeface="Comic Sans MS" pitchFamily="66" charset="0"/>
              </a:rPr>
              <a:t>  		</a:t>
            </a:r>
            <a:r>
              <a:rPr lang="en-US" sz="6000" dirty="0" smtClean="0">
                <a:solidFill>
                  <a:srgbClr val="FFC000"/>
                </a:solidFill>
                <a:latin typeface="Comic Sans MS" pitchFamily="66" charset="0"/>
              </a:rPr>
              <a:t>End User</a:t>
            </a:r>
            <a:endParaRPr lang="en-US" sz="6000" dirty="0">
              <a:solidFill>
                <a:srgbClr val="FFC000"/>
              </a:solidFill>
            </a:endParaRPr>
          </a:p>
        </p:txBody>
      </p:sp>
      <p:sp>
        <p:nvSpPr>
          <p:cNvPr id="6" name="Pentagon 5"/>
          <p:cNvSpPr/>
          <p:nvPr/>
        </p:nvSpPr>
        <p:spPr>
          <a:xfrm>
            <a:off x="3352800" y="2743200"/>
            <a:ext cx="978408" cy="914400"/>
          </a:xfrm>
          <a:prstGeom prst="homePlate">
            <a:avLst>
              <a:gd name="adj" fmla="val 5161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accent3"/>
                </a:solidFill>
              </a:rPr>
              <a:t>1</a:t>
            </a:r>
            <a:endParaRPr lang="en-US" sz="3600" b="1" dirty="0">
              <a:solidFill>
                <a:schemeClr val="accent3"/>
              </a:solidFill>
            </a:endParaRPr>
          </a:p>
        </p:txBody>
      </p:sp>
      <p:sp>
        <p:nvSpPr>
          <p:cNvPr id="8" name="TextBox 7"/>
          <p:cNvSpPr txBox="1"/>
          <p:nvPr/>
        </p:nvSpPr>
        <p:spPr>
          <a:xfrm>
            <a:off x="3352800" y="1600200"/>
            <a:ext cx="1295400" cy="1200329"/>
          </a:xfrm>
          <a:prstGeom prst="rect">
            <a:avLst/>
          </a:prstGeom>
          <a:noFill/>
        </p:spPr>
        <p:txBody>
          <a:bodyPr wrap="square" rtlCol="0">
            <a:spAutoFit/>
          </a:bodyPr>
          <a:lstStyle/>
          <a:p>
            <a:r>
              <a:rPr lang="en-US" sz="7200" dirty="0" smtClean="0"/>
              <a:t>$</a:t>
            </a:r>
            <a:endParaRPr lang="en-US" sz="7200" dirty="0"/>
          </a:p>
        </p:txBody>
      </p:sp>
      <p:sp>
        <p:nvSpPr>
          <p:cNvPr id="9" name="TextBox 8"/>
          <p:cNvSpPr txBox="1"/>
          <p:nvPr/>
        </p:nvSpPr>
        <p:spPr>
          <a:xfrm>
            <a:off x="457200" y="4114800"/>
            <a:ext cx="7543800" cy="1815882"/>
          </a:xfrm>
          <a:prstGeom prst="rect">
            <a:avLst/>
          </a:prstGeom>
          <a:noFill/>
        </p:spPr>
        <p:txBody>
          <a:bodyPr wrap="square" rtlCol="0">
            <a:spAutoFit/>
          </a:bodyPr>
          <a:lstStyle/>
          <a:p>
            <a:pPr algn="ctr"/>
            <a:r>
              <a:rPr lang="en-US" sz="4000" dirty="0" smtClean="0">
                <a:solidFill>
                  <a:srgbClr val="FF0000"/>
                </a:solidFill>
              </a:rPr>
              <a:t>This is the </a:t>
            </a:r>
            <a:r>
              <a:rPr lang="en-US" sz="4000" dirty="0" err="1" smtClean="0">
                <a:solidFill>
                  <a:srgbClr val="FF0000"/>
                </a:solidFill>
              </a:rPr>
              <a:t>Maqiti</a:t>
            </a:r>
            <a:r>
              <a:rPr lang="en-US" sz="4000" dirty="0" smtClean="0">
                <a:solidFill>
                  <a:srgbClr val="FF0000"/>
                </a:solidFill>
              </a:rPr>
              <a:t> Market          </a:t>
            </a:r>
            <a:r>
              <a:rPr lang="en-US" sz="2400" dirty="0" smtClean="0"/>
              <a:t>(Or Domestic consumption)</a:t>
            </a:r>
          </a:p>
          <a:p>
            <a:pPr algn="ctr"/>
            <a:r>
              <a:rPr lang="en-US" sz="2400" dirty="0" smtClean="0">
                <a:solidFill>
                  <a:srgbClr val="FFC000"/>
                </a:solidFill>
              </a:rPr>
              <a:t>A lot of our Agriculture operates in the </a:t>
            </a:r>
            <a:r>
              <a:rPr lang="en-US" sz="2400" dirty="0" err="1" smtClean="0">
                <a:solidFill>
                  <a:srgbClr val="FFC000"/>
                </a:solidFill>
              </a:rPr>
              <a:t>Maqiti</a:t>
            </a:r>
            <a:r>
              <a:rPr lang="en-US" sz="2400" dirty="0" smtClean="0">
                <a:solidFill>
                  <a:srgbClr val="FFC000"/>
                </a:solidFill>
              </a:rPr>
              <a:t> market because </a:t>
            </a:r>
            <a:r>
              <a:rPr lang="en-US" sz="2400" smtClean="0">
                <a:solidFill>
                  <a:srgbClr val="FFC000"/>
                </a:solidFill>
              </a:rPr>
              <a:t>our farming is </a:t>
            </a:r>
            <a:r>
              <a:rPr lang="en-US" sz="2400" dirty="0" smtClean="0">
                <a:solidFill>
                  <a:srgbClr val="FFC000"/>
                </a:solidFill>
              </a:rPr>
              <a:t>less efficient</a:t>
            </a:r>
            <a:endParaRPr lang="en-US" sz="2400" dirty="0">
              <a:solidFill>
                <a:srgbClr val="FFC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amond(in)">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403</TotalTime>
  <Words>1291</Words>
  <Application>Microsoft Office PowerPoint</Application>
  <PresentationFormat>On-screen Show (4:3)</PresentationFormat>
  <Paragraphs>304</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Access To Finance</vt:lpstr>
      <vt:lpstr>Who Am I</vt:lpstr>
      <vt:lpstr>What is the Problem</vt:lpstr>
      <vt:lpstr>Long Suffering FDB</vt:lpstr>
      <vt:lpstr>What is the Problem</vt:lpstr>
      <vt:lpstr>High Risk</vt:lpstr>
      <vt:lpstr>Efficiency</vt:lpstr>
      <vt:lpstr>A long Value Chain</vt:lpstr>
      <vt:lpstr>A Simpler Value Chain</vt:lpstr>
      <vt:lpstr>Advantages and Disadvantages of Maqiti</vt:lpstr>
      <vt:lpstr>What are we doing</vt:lpstr>
      <vt:lpstr>Farm Manual</vt:lpstr>
      <vt:lpstr>Manual Layers</vt:lpstr>
      <vt:lpstr>Manual Gross Margin Income</vt:lpstr>
      <vt:lpstr>Access to Finance Mechanisms</vt:lpstr>
      <vt:lpstr>Training</vt:lpstr>
      <vt:lpstr>Slide 17</vt:lpstr>
      <vt:lpstr>Activities &amp; Issues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 To Finance</dc:title>
  <dc:creator>user</dc:creator>
  <cp:lastModifiedBy>Simon</cp:lastModifiedBy>
  <cp:revision>45</cp:revision>
  <dcterms:created xsi:type="dcterms:W3CDTF">2013-04-16T06:00:13Z</dcterms:created>
  <dcterms:modified xsi:type="dcterms:W3CDTF">2013-04-16T22:54:14Z</dcterms:modified>
</cp:coreProperties>
</file>